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9"/>
  </p:notesMasterIdLst>
  <p:sldIdLst>
    <p:sldId id="256" r:id="rId2"/>
    <p:sldId id="257" r:id="rId3"/>
    <p:sldId id="264" r:id="rId4"/>
    <p:sldId id="263" r:id="rId5"/>
    <p:sldId id="259" r:id="rId6"/>
    <p:sldId id="629" r:id="rId7"/>
    <p:sldId id="639" r:id="rId8"/>
    <p:sldId id="282" r:id="rId9"/>
    <p:sldId id="615" r:id="rId10"/>
    <p:sldId id="631" r:id="rId11"/>
    <p:sldId id="315" r:id="rId12"/>
    <p:sldId id="332" r:id="rId13"/>
    <p:sldId id="632" r:id="rId14"/>
    <p:sldId id="633" r:id="rId15"/>
    <p:sldId id="634" r:id="rId16"/>
    <p:sldId id="635" r:id="rId17"/>
    <p:sldId id="636" r:id="rId18"/>
    <p:sldId id="637" r:id="rId19"/>
    <p:sldId id="638" r:id="rId20"/>
    <p:sldId id="628" r:id="rId21"/>
    <p:sldId id="614" r:id="rId22"/>
    <p:sldId id="625" r:id="rId23"/>
    <p:sldId id="624" r:id="rId24"/>
    <p:sldId id="620" r:id="rId25"/>
    <p:sldId id="619" r:id="rId26"/>
    <p:sldId id="621" r:id="rId27"/>
    <p:sldId id="640" r:id="rId28"/>
    <p:sldId id="562" r:id="rId29"/>
    <p:sldId id="563" r:id="rId30"/>
    <p:sldId id="641" r:id="rId31"/>
    <p:sldId id="644" r:id="rId32"/>
    <p:sldId id="651" r:id="rId33"/>
    <p:sldId id="646" r:id="rId34"/>
    <p:sldId id="643" r:id="rId35"/>
    <p:sldId id="656" r:id="rId36"/>
    <p:sldId id="642" r:id="rId37"/>
    <p:sldId id="647" r:id="rId38"/>
    <p:sldId id="258" r:id="rId39"/>
    <p:sldId id="262" r:id="rId40"/>
    <p:sldId id="278" r:id="rId41"/>
    <p:sldId id="277" r:id="rId42"/>
    <p:sldId id="594" r:id="rId43"/>
    <p:sldId id="593" r:id="rId44"/>
    <p:sldId id="592" r:id="rId45"/>
    <p:sldId id="595" r:id="rId46"/>
    <p:sldId id="654" r:id="rId47"/>
    <p:sldId id="65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afc0e9a52ed37618" providerId="LiveId" clId="{5A67F91B-93C2-46D8-8B5D-FD76AA92A882}"/>
    <pc:docChg chg="modSld">
      <pc:chgData name="" userId="afc0e9a52ed37618" providerId="LiveId" clId="{5A67F91B-93C2-46D8-8B5D-FD76AA92A882}" dt="2021-01-22T13:24:47.509" v="31" actId="1076"/>
      <pc:docMkLst>
        <pc:docMk/>
      </pc:docMkLst>
      <pc:sldChg chg="addSp modSp">
        <pc:chgData name="" userId="afc0e9a52ed37618" providerId="LiveId" clId="{5A67F91B-93C2-46D8-8B5D-FD76AA92A882}" dt="2021-01-22T13:24:47.509" v="31" actId="1076"/>
        <pc:sldMkLst>
          <pc:docMk/>
          <pc:sldMk cId="4076412655" sldId="625"/>
        </pc:sldMkLst>
        <pc:spChg chg="add mod">
          <ac:chgData name="" userId="afc0e9a52ed37618" providerId="LiveId" clId="{5A67F91B-93C2-46D8-8B5D-FD76AA92A882}" dt="2021-01-22T13:24:47.509" v="31" actId="1076"/>
          <ac:spMkLst>
            <pc:docMk/>
            <pc:sldMk cId="4076412655" sldId="625"/>
            <ac:spMk id="11" creationId="{93AFCD2C-C010-48E0-AE08-B8B5C37FD89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9C06C-8273-4D85-8433-8029C0E677BC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D57DC-CCE9-4662-A222-0C2767E77B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87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208F7-19E9-4311-A3E0-E83359CCCF5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888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10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0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73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7780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319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989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721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981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471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cs typeface="Rounded-L M+ 1p medium" panose="020B0602020203020207" pitchFamily="50" charset="-128"/>
              </a:defRPr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7329" y="6618869"/>
            <a:ext cx="1178091" cy="237788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 sz="1100">
                <a:solidFill>
                  <a:schemeClr val="bg1">
                    <a:lumMod val="85000"/>
                  </a:schemeClr>
                </a:solidFill>
                <a:latin typeface="Capella" panose="02000503000000000000" pitchFamily="2" charset="-128"/>
                <a:ea typeface="Capella" panose="02000503000000000000" pitchFamily="2" charset="-128"/>
              </a:defRPr>
            </a:lvl1pPr>
          </a:lstStyle>
          <a:p>
            <a:r>
              <a:rPr lang="en-US" altLang="ja-JP"/>
              <a:t>Oct. 30 2020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370139" y="6618869"/>
            <a:ext cx="6550064" cy="237788"/>
          </a:xfrm>
          <a:prstGeom prst="rect">
            <a:avLst/>
          </a:prstGeom>
        </p:spPr>
        <p:txBody>
          <a:bodyPr lIns="68580" tIns="34290" rIns="68580" bIns="34290"/>
          <a:lstStyle>
            <a:lvl1pPr algn="l">
              <a:defRPr sz="1100" b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en-US" altLang="zh-CN"/>
              <a:t>DNP2020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1128672" y="6453336"/>
            <a:ext cx="1016000" cy="365760"/>
          </a:xfrm>
          <a:prstGeom prst="rect">
            <a:avLst/>
          </a:prstGeom>
        </p:spPr>
        <p:txBody>
          <a:bodyPr lIns="68580" tIns="34290" rIns="68580" bIns="34290"/>
          <a:lstStyle>
            <a:lvl1pPr algn="r">
              <a:defRPr sz="1800">
                <a:solidFill>
                  <a:schemeClr val="bg2">
                    <a:lumMod val="50000"/>
                  </a:schemeClr>
                </a:solidFill>
                <a:latin typeface="Capella" panose="02000503000000000000" pitchFamily="2" charset="-128"/>
                <a:ea typeface="Capella" panose="02000503000000000000" pitchFamily="2" charset="-128"/>
              </a:defRPr>
            </a:lvl1pPr>
          </a:lstStyle>
          <a:p>
            <a:r>
              <a:rPr lang="en-US" altLang="ja-JP" dirty="0"/>
              <a:t>p.</a:t>
            </a:r>
            <a:fld id="{403D6043-C9C3-4FC9-A26A-756BA46E3E34}" type="slidenum">
              <a:rPr lang="ja-JP" altLang="en-US" smtClean="0"/>
              <a:pPr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/16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2427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  <a:cs typeface="Rounded-L M+ 1p medium" panose="020B0602020203020207" pitchFamily="50" charset="-128"/>
              </a:defRPr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7329" y="6618869"/>
            <a:ext cx="1178091" cy="237788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 sz="1100">
                <a:solidFill>
                  <a:schemeClr val="bg1">
                    <a:lumMod val="85000"/>
                  </a:schemeClr>
                </a:solidFill>
                <a:latin typeface="Capella" panose="02000503000000000000" pitchFamily="2" charset="-128"/>
                <a:ea typeface="Capella" panose="02000503000000000000" pitchFamily="2" charset="-128"/>
              </a:defRPr>
            </a:lvl1pPr>
          </a:lstStyle>
          <a:p>
            <a:r>
              <a:rPr lang="en-US" altLang="ja-JP"/>
              <a:t>Oct. 30 2020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370139" y="6618869"/>
            <a:ext cx="6550064" cy="237788"/>
          </a:xfrm>
          <a:prstGeom prst="rect">
            <a:avLst/>
          </a:prstGeom>
        </p:spPr>
        <p:txBody>
          <a:bodyPr lIns="68580" tIns="34290" rIns="68580" bIns="34290"/>
          <a:lstStyle>
            <a:lvl1pPr algn="l">
              <a:defRPr sz="1100" b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en-US" altLang="zh-CN"/>
              <a:t>DNP2020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1128672" y="6453336"/>
            <a:ext cx="1016000" cy="365760"/>
          </a:xfrm>
          <a:prstGeom prst="rect">
            <a:avLst/>
          </a:prstGeom>
        </p:spPr>
        <p:txBody>
          <a:bodyPr lIns="68580" tIns="34290" rIns="68580" bIns="34290"/>
          <a:lstStyle>
            <a:lvl1pPr algn="r">
              <a:defRPr sz="1800">
                <a:solidFill>
                  <a:schemeClr val="bg2">
                    <a:lumMod val="50000"/>
                  </a:schemeClr>
                </a:solidFill>
                <a:latin typeface="Capella" panose="02000503000000000000" pitchFamily="2" charset="-128"/>
                <a:ea typeface="Capella" panose="02000503000000000000" pitchFamily="2" charset="-128"/>
              </a:defRPr>
            </a:lvl1pPr>
          </a:lstStyle>
          <a:p>
            <a:r>
              <a:rPr lang="en-US" altLang="ja-JP" dirty="0"/>
              <a:t>p.</a:t>
            </a:r>
            <a:fld id="{403D6043-C9C3-4FC9-A26A-756BA46E3E34}" type="slidenum">
              <a:rPr lang="ja-JP" altLang="en-US" smtClean="0"/>
              <a:pPr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/16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412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60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48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38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83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73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73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69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03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399E-82CF-44E0-ACCA-2D9FC941E3B7}" type="datetimeFigureOut">
              <a:rPr kumimoji="1" lang="ja-JP" altLang="en-US" smtClean="0"/>
              <a:t>2021/1/22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A3B22-0655-4B71-B36E-61730B376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077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0.png"/><Relationship Id="rId3" Type="http://schemas.openxmlformats.org/officeDocument/2006/relationships/image" Target="../media/image2100.png"/><Relationship Id="rId7" Type="http://schemas.openxmlformats.org/officeDocument/2006/relationships/image" Target="../media/image2500.png"/><Relationship Id="rId2" Type="http://schemas.openxmlformats.org/officeDocument/2006/relationships/image" Target="../media/image19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0.png"/><Relationship Id="rId5" Type="http://schemas.openxmlformats.org/officeDocument/2006/relationships/image" Target="../media/image2300.png"/><Relationship Id="rId4" Type="http://schemas.openxmlformats.org/officeDocument/2006/relationships/image" Target="../media/image2200.png"/><Relationship Id="rId9" Type="http://schemas.openxmlformats.org/officeDocument/2006/relationships/image" Target="../media/image27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0.png"/><Relationship Id="rId7" Type="http://schemas.openxmlformats.org/officeDocument/2006/relationships/image" Target="../media/image320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0.png"/><Relationship Id="rId5" Type="http://schemas.openxmlformats.org/officeDocument/2006/relationships/image" Target="../media/image102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10.PNG"/><Relationship Id="rId7" Type="http://schemas.openxmlformats.org/officeDocument/2006/relationships/image" Target="../media/image31.PNG"/><Relationship Id="rId12" Type="http://schemas.openxmlformats.org/officeDocument/2006/relationships/image" Target="../media/image4300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210.PNG"/><Relationship Id="rId5" Type="http://schemas.openxmlformats.org/officeDocument/2006/relationships/image" Target="../media/image28.png"/><Relationship Id="rId10" Type="http://schemas.openxmlformats.org/officeDocument/2006/relationships/image" Target="../media/image4110.PNG"/><Relationship Id="rId4" Type="http://schemas.openxmlformats.org/officeDocument/2006/relationships/image" Target="../media/image27.png"/><Relationship Id="rId9" Type="http://schemas.openxmlformats.org/officeDocument/2006/relationships/image" Target="../media/image400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1.png"/><Relationship Id="rId3" Type="http://schemas.openxmlformats.org/officeDocument/2006/relationships/image" Target="../media/image28.png"/><Relationship Id="rId12" Type="http://schemas.openxmlformats.org/officeDocument/2006/relationships/image" Target="../media/image430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210.PNG"/><Relationship Id="rId5" Type="http://schemas.openxmlformats.org/officeDocument/2006/relationships/image" Target="../media/image31.PNG"/><Relationship Id="rId10" Type="http://schemas.openxmlformats.org/officeDocument/2006/relationships/image" Target="../media/image4110.PNG"/><Relationship Id="rId4" Type="http://schemas.openxmlformats.org/officeDocument/2006/relationships/image" Target="../media/image29.PNG"/><Relationship Id="rId9" Type="http://schemas.openxmlformats.org/officeDocument/2006/relationships/image" Target="../media/image4000.png"/><Relationship Id="rId14" Type="http://schemas.openxmlformats.org/officeDocument/2006/relationships/image" Target="../media/image34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610.PNG"/><Relationship Id="rId4" Type="http://schemas.openxmlformats.org/officeDocument/2006/relationships/image" Target="../media/image45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0.png"/><Relationship Id="rId7" Type="http://schemas.openxmlformats.org/officeDocument/2006/relationships/image" Target="../media/image5000.png"/><Relationship Id="rId2" Type="http://schemas.openxmlformats.org/officeDocument/2006/relationships/image" Target="../media/image4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0.png"/><Relationship Id="rId5" Type="http://schemas.openxmlformats.org/officeDocument/2006/relationships/image" Target="../media/image4800.png"/><Relationship Id="rId4" Type="http://schemas.openxmlformats.org/officeDocument/2006/relationships/image" Target="../media/image70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2" Type="http://schemas.openxmlformats.org/officeDocument/2006/relationships/image" Target="NUL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0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9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9.png"/><Relationship Id="rId3" Type="http://schemas.openxmlformats.org/officeDocument/2006/relationships/image" Target="../media/image53.png"/><Relationship Id="rId12" Type="http://schemas.openxmlformats.org/officeDocument/2006/relationships/image" Target="../media/image1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7.png"/><Relationship Id="rId15" Type="http://schemas.openxmlformats.org/officeDocument/2006/relationships/image" Target="../media/image54.PNG"/><Relationship Id="rId4" Type="http://schemas.openxmlformats.org/officeDocument/2006/relationships/image" Target="../media/image52.PNG"/><Relationship Id="rId14" Type="http://schemas.openxmlformats.org/officeDocument/2006/relationships/image" Target="../media/image1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8" Type="http://schemas.openxmlformats.org/officeDocument/2006/relationships/image" Target="../media/image470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5" Type="http://schemas.openxmlformats.org/officeDocument/2006/relationships/image" Target="../media/image63.png"/><Relationship Id="rId10" Type="http://schemas.openxmlformats.org/officeDocument/2006/relationships/image" Target="../media/image139.png"/><Relationship Id="rId14" Type="http://schemas.openxmlformats.org/officeDocument/2006/relationships/image" Target="../media/image62.png"/><Relationship Id="rId9" Type="http://schemas.openxmlformats.org/officeDocument/2006/relationships/image" Target="../media/image4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73.PNG"/><Relationship Id="rId7" Type="http://schemas.openxmlformats.org/officeDocument/2006/relationships/image" Target="../media/image29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560.png"/><Relationship Id="rId5" Type="http://schemas.microsoft.com/office/2007/relationships/hdphoto" Target="../media/hdphoto2.wdp"/><Relationship Id="rId10" Type="http://schemas.openxmlformats.org/officeDocument/2006/relationships/image" Target="../media/image550.png"/><Relationship Id="rId4" Type="http://schemas.openxmlformats.org/officeDocument/2006/relationships/image" Target="../media/image74.png"/><Relationship Id="rId9" Type="http://schemas.openxmlformats.org/officeDocument/2006/relationships/image" Target="../media/image5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71.png"/><Relationship Id="rId7" Type="http://schemas.openxmlformats.org/officeDocument/2006/relationships/image" Target="../media/image46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440.png"/><Relationship Id="rId4" Type="http://schemas.microsoft.com/office/2007/relationships/hdphoto" Target="../media/hdphoto1.wdp"/><Relationship Id="rId9" Type="http://schemas.openxmlformats.org/officeDocument/2006/relationships/image" Target="../media/image6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1.png"/><Relationship Id="rId4" Type="http://schemas.openxmlformats.org/officeDocument/2006/relationships/image" Target="../media/image3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0.png"/><Relationship Id="rId4" Type="http://schemas.openxmlformats.org/officeDocument/2006/relationships/image" Target="../media/image3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5" Type="http://schemas.openxmlformats.org/officeDocument/2006/relationships/image" Target="../media/image401.png"/><Relationship Id="rId4" Type="http://schemas.openxmlformats.org/officeDocument/2006/relationships/image" Target="../media/image3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30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2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8C5D28-D781-423F-AD6A-D008F48274CE}"/>
              </a:ext>
            </a:extLst>
          </p:cNvPr>
          <p:cNvSpPr txBox="1"/>
          <p:nvPr/>
        </p:nvSpPr>
        <p:spPr>
          <a:xfrm>
            <a:off x="179868" y="1593417"/>
            <a:ext cx="7685308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/>
              <a:t>Future hypernuclear experiments with HKS</a:t>
            </a:r>
            <a:endParaRPr kumimoji="1" lang="ja-JP" altLang="en-US" sz="3500" dirty="0">
              <a:latin typeface="Arial Black" panose="020B0A04020102020204" pitchFamily="34" charset="0"/>
            </a:endParaRPr>
          </a:p>
        </p:txBody>
      </p:sp>
      <p:sp>
        <p:nvSpPr>
          <p:cNvPr id="10" name="字幕 2">
            <a:extLst>
              <a:ext uri="{FF2B5EF4-FFF2-40B4-BE49-F238E27FC236}">
                <a16:creationId xmlns:a16="http://schemas.microsoft.com/office/drawing/2014/main" id="{033FA4FB-AD93-49DD-A509-276D8ACEE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768" y="2961288"/>
            <a:ext cx="7349446" cy="183311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200" dirty="0"/>
              <a:t>Graduate School of Science, </a:t>
            </a:r>
            <a:r>
              <a:rPr kumimoji="1" lang="en-US" altLang="ja-JP" sz="2200" dirty="0"/>
              <a:t>Kyoto University, Japan </a:t>
            </a:r>
          </a:p>
          <a:p>
            <a:pPr algn="ctr">
              <a:lnSpc>
                <a:spcPct val="110000"/>
              </a:lnSpc>
            </a:pPr>
            <a:r>
              <a:rPr lang="en-US" altLang="ja-JP" sz="2200" dirty="0"/>
              <a:t>Toshiyuki Gogami </a:t>
            </a:r>
          </a:p>
          <a:p>
            <a:pPr algn="ctr">
              <a:lnSpc>
                <a:spcPct val="110000"/>
              </a:lnSpc>
            </a:pPr>
            <a:r>
              <a:rPr lang="en-US" altLang="ja-JP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for the </a:t>
            </a:r>
            <a:r>
              <a:rPr lang="en-US" altLang="ja-JP" sz="22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JLab Hypernuclear Collaboration </a:t>
            </a:r>
          </a:p>
          <a:p>
            <a:pPr algn="ctr">
              <a:lnSpc>
                <a:spcPct val="110000"/>
              </a:lnSpc>
            </a:pPr>
            <a:r>
              <a:rPr lang="en-US" altLang="ja-JP" sz="2200" dirty="0"/>
              <a:t>Jan 22, 2021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0B15ECC-161D-4220-9214-D16EE8172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16" y="4794403"/>
            <a:ext cx="3272963" cy="132744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BA2CF7-9028-4B73-B59D-289D9B4592D3}"/>
              </a:ext>
            </a:extLst>
          </p:cNvPr>
          <p:cNvSpPr txBox="1"/>
          <p:nvPr/>
        </p:nvSpPr>
        <p:spPr>
          <a:xfrm>
            <a:off x="887655" y="863316"/>
            <a:ext cx="5971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/>
              <a:t>JLab Hall A meeting (Jan 21—22, 2021)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4ECE56C-AB7A-43E5-8D98-A4B691F69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55" y="6121423"/>
            <a:ext cx="1997477" cy="59646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8C7A6AD-8681-4F53-81A9-F61253B8D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55" y="5488954"/>
            <a:ext cx="1381898" cy="58755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55C7F2E-EE14-4B83-B396-7E2EF85EB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98" y="1505758"/>
            <a:ext cx="3909734" cy="3418437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638F4738-6454-4BF5-A982-5F53D84DA6DA}"/>
              </a:ext>
            </a:extLst>
          </p:cNvPr>
          <p:cNvSpPr/>
          <p:nvPr/>
        </p:nvSpPr>
        <p:spPr>
          <a:xfrm>
            <a:off x="10149084" y="2725733"/>
            <a:ext cx="1352708" cy="1330037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7EFE28-A3AE-43DD-B85D-4CF2A6991B53}"/>
              </a:ext>
            </a:extLst>
          </p:cNvPr>
          <p:cNvSpPr txBox="1"/>
          <p:nvPr/>
        </p:nvSpPr>
        <p:spPr>
          <a:xfrm>
            <a:off x="8698136" y="4924195"/>
            <a:ext cx="340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@KUANS, Kyoto Univ. (2020)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0380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A3DCE-972A-4BFF-A70E-EFB5F3C9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856"/>
            <a:ext cx="10515600" cy="1147961"/>
          </a:xfrm>
        </p:spPr>
        <p:txBody>
          <a:bodyPr>
            <a:normAutofit fontScale="90000"/>
          </a:bodyPr>
          <a:lstStyle/>
          <a:p>
            <a:r>
              <a:rPr kumimoji="1" lang="en-US" altLang="ja-JP" cap="none" dirty="0"/>
              <a:t>Future hypernuclear measurements</a:t>
            </a:r>
            <a:br>
              <a:rPr kumimoji="1" lang="en-US" altLang="ja-JP" cap="none" dirty="0"/>
            </a:br>
            <a:r>
              <a:rPr kumimoji="1" lang="en-US" altLang="ja-JP" cap="none" dirty="0"/>
              <a:t>that I </a:t>
            </a:r>
            <a:r>
              <a:rPr lang="en-US" altLang="ja-JP" cap="none" dirty="0"/>
              <a:t>am going to </a:t>
            </a:r>
            <a:r>
              <a:rPr kumimoji="1" lang="en-US" altLang="ja-JP" cap="none" dirty="0"/>
              <a:t>talk</a:t>
            </a:r>
            <a:endParaRPr kumimoji="1" lang="ja-JP" altLang="en-US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7724CB6B-1CB5-44F6-AC16-0D0B7B4683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3233" y="3256883"/>
                <a:ext cx="10176753" cy="1344301"/>
              </a:xfrm>
              <a:prstGeom prst="rect">
                <a:avLst/>
              </a:prstGeom>
              <a:solidFill>
                <a:srgbClr val="FFFF00"/>
              </a:solidFill>
              <a:ln w="57150">
                <a:solidFill>
                  <a:srgbClr val="002060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C12-19-002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): hypertriton puzzle, CSB issue</a:t>
                </a:r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E12-15-008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</m:oMath>
                </a14:m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): ΛNN isospin interaction</a:t>
                </a:r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E12-20-013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Tl</m:t>
                        </m:r>
                      </m:e>
                    </m:sPre>
                  </m:oMath>
                </a14:m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): ΛNN 3BF in uniform nuclear medium</a:t>
                </a:r>
                <a:endParaRPr lang="ja-JP" alt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" name="コンテンツ プレースホルダー 2">
                <a:extLst>
                  <a:ext uri="{FF2B5EF4-FFF2-40B4-BE49-F238E27FC236}">
                    <a16:creationId xmlns:a16="http://schemas.microsoft.com/office/drawing/2014/main" id="{7724CB6B-1CB5-44F6-AC16-0D0B7B468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233" y="3256883"/>
                <a:ext cx="10176753" cy="1344301"/>
              </a:xfrm>
              <a:prstGeom prst="rect">
                <a:avLst/>
              </a:prstGeom>
              <a:blipFill>
                <a:blip r:embed="rId2"/>
                <a:stretch>
                  <a:fillRect l="-119" t="-1304"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331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110D5F-B3FE-40B1-AD36-2A81EB40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Experimental Setup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C3BF702-4600-41FF-9B86-A0303C88F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Oct. 30 2020</a:t>
            </a:r>
            <a:endParaRPr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C6014C9-A032-440F-864E-F56B79E5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DNP2020</a:t>
            </a:r>
            <a:endParaRPr lang="ja-JP" altLang="en-US" dirty="0"/>
          </a:p>
        </p:txBody>
      </p:sp>
      <p:pic>
        <p:nvPicPr>
          <p:cNvPr id="29" name="図 2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5E5CDC6-EE29-4787-B5E8-FF6463477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390"/>
          <a:stretch/>
        </p:blipFill>
        <p:spPr>
          <a:xfrm>
            <a:off x="636374" y="873708"/>
            <a:ext cx="10916965" cy="5634814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14C42A6-2CBD-414E-B65B-CF051A0C9CE7}"/>
              </a:ext>
            </a:extLst>
          </p:cNvPr>
          <p:cNvSpPr txBox="1"/>
          <p:nvPr/>
        </p:nvSpPr>
        <p:spPr>
          <a:xfrm rot="-720000">
            <a:off x="2617022" y="2743263"/>
            <a:ext cx="4555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Q</a:t>
            </a:r>
            <a:endParaRPr kumimoji="1" lang="ja-JP" altLang="en-US" sz="28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EAC2EE0-1501-4134-84D4-2A36A77844AD}"/>
              </a:ext>
            </a:extLst>
          </p:cNvPr>
          <p:cNvSpPr txBox="1"/>
          <p:nvPr/>
        </p:nvSpPr>
        <p:spPr>
          <a:xfrm rot="20880000">
            <a:off x="1701899" y="2960169"/>
            <a:ext cx="4555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Q</a:t>
            </a:r>
            <a:endParaRPr kumimoji="1" lang="ja-JP" altLang="en-US" sz="28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1EBB8BE-93D6-4AC2-814B-BE4990BEF740}"/>
              </a:ext>
            </a:extLst>
          </p:cNvPr>
          <p:cNvSpPr txBox="1"/>
          <p:nvPr/>
        </p:nvSpPr>
        <p:spPr>
          <a:xfrm rot="3743865">
            <a:off x="1646416" y="5279910"/>
            <a:ext cx="44916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lang="en-US" altLang="ja-JP" sz="2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</a:t>
            </a:r>
            <a:endParaRPr kumimoji="1" lang="ja-JP" altLang="en-US" sz="28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10F9A45-4355-41A1-9B96-CF5052AF4A1A}"/>
              </a:ext>
            </a:extLst>
          </p:cNvPr>
          <p:cNvSpPr txBox="1"/>
          <p:nvPr/>
        </p:nvSpPr>
        <p:spPr>
          <a:xfrm rot="-720000">
            <a:off x="5603250" y="2053411"/>
            <a:ext cx="43633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lang="en-US" altLang="ja-JP" sz="2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</a:t>
            </a:r>
            <a:endParaRPr kumimoji="1" lang="ja-JP" altLang="en-US" sz="28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5B21C96-F3E3-4484-B5EA-8274B4DDBF30}"/>
              </a:ext>
            </a:extLst>
          </p:cNvPr>
          <p:cNvSpPr txBox="1"/>
          <p:nvPr/>
        </p:nvSpPr>
        <p:spPr>
          <a:xfrm rot="-720000">
            <a:off x="7585576" y="1598434"/>
            <a:ext cx="4555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Q</a:t>
            </a:r>
            <a:endParaRPr kumimoji="1" lang="ja-JP" altLang="en-US" sz="28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BAC622F-FB10-42A7-ACDB-A8F6503BB751}"/>
              </a:ext>
            </a:extLst>
          </p:cNvPr>
          <p:cNvSpPr txBox="1"/>
          <p:nvPr/>
        </p:nvSpPr>
        <p:spPr>
          <a:xfrm rot="1380000">
            <a:off x="1557178" y="4674213"/>
            <a:ext cx="4555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Q</a:t>
            </a:r>
            <a:endParaRPr kumimoji="1" lang="ja-JP" altLang="en-US" sz="28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C1989A2-22BA-4E9B-B475-9CFFCCABF761}"/>
              </a:ext>
            </a:extLst>
          </p:cNvPr>
          <p:cNvSpPr txBox="1"/>
          <p:nvPr/>
        </p:nvSpPr>
        <p:spPr>
          <a:xfrm rot="1380000">
            <a:off x="1172219" y="4476990"/>
            <a:ext cx="4555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Q</a:t>
            </a:r>
            <a:endParaRPr kumimoji="1" lang="ja-JP" altLang="en-US" sz="28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5534076-F52E-48D8-A443-1C7AE394A04C}"/>
              </a:ext>
            </a:extLst>
          </p:cNvPr>
          <p:cNvSpPr txBox="1"/>
          <p:nvPr/>
        </p:nvSpPr>
        <p:spPr>
          <a:xfrm rot="-720000">
            <a:off x="3026413" y="1912850"/>
            <a:ext cx="38635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lang="en-US" altLang="ja-JP" sz="1800" dirty="0">
                <a:solidFill>
                  <a:srgbClr val="58B6C0"/>
                </a:solidFill>
                <a:cs typeface="Arial" pitchFamily="34" charset="0"/>
              </a:rPr>
              <a:t>High Resolution Spectrometer (HRS)</a:t>
            </a:r>
            <a:endParaRPr kumimoji="1" lang="ja-JP" altLang="en-US" sz="1800" dirty="0" err="1">
              <a:solidFill>
                <a:srgbClr val="58B6C0"/>
              </a:solidFill>
              <a:cs typeface="Arial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5C8CB3E-C005-49BE-9527-F1EDA47DBFF4}"/>
              </a:ext>
            </a:extLst>
          </p:cNvPr>
          <p:cNvSpPr txBox="1"/>
          <p:nvPr/>
        </p:nvSpPr>
        <p:spPr>
          <a:xfrm>
            <a:off x="3751079" y="5204960"/>
            <a:ext cx="2759089" cy="7104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lang="en-US" altLang="ja-JP" sz="1800" dirty="0">
                <a:solidFill>
                  <a:srgbClr val="0070C0"/>
                </a:solidFill>
                <a:cs typeface="Arial" pitchFamily="34" charset="0"/>
              </a:rPr>
              <a:t>High resolution</a:t>
            </a:r>
          </a:p>
          <a:p>
            <a:pPr algn="l">
              <a:spcAft>
                <a:spcPts val="500"/>
              </a:spcAft>
            </a:pPr>
            <a:r>
              <a:rPr lang="en-US" altLang="ja-JP" sz="1800" dirty="0">
                <a:solidFill>
                  <a:srgbClr val="0070C0"/>
                </a:solidFill>
                <a:cs typeface="Arial" pitchFamily="34" charset="0"/>
              </a:rPr>
              <a:t>Kaon Spectrometer (HKS)</a:t>
            </a:r>
            <a:endParaRPr kumimoji="1" lang="ja-JP" altLang="en-US" sz="1800" dirty="0" err="1">
              <a:solidFill>
                <a:srgbClr val="0070C0"/>
              </a:solidFill>
              <a:cs typeface="Arial" pitchFamily="34" charset="0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6239C9E5-656D-4A09-B245-7908669497A8}"/>
              </a:ext>
            </a:extLst>
          </p:cNvPr>
          <p:cNvCxnSpPr>
            <a:cxnSpLocks/>
            <a:endCxn id="43" idx="3"/>
          </p:cNvCxnSpPr>
          <p:nvPr/>
        </p:nvCxnSpPr>
        <p:spPr>
          <a:xfrm>
            <a:off x="135163" y="3946503"/>
            <a:ext cx="11797176" cy="0"/>
          </a:xfrm>
          <a:prstGeom prst="straightConnector1">
            <a:avLst/>
          </a:prstGeom>
          <a:ln w="25400">
            <a:solidFill>
              <a:srgbClr val="00B05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CBB1873-5C1D-4635-A94F-F038859A19A3}"/>
              </a:ext>
            </a:extLst>
          </p:cNvPr>
          <p:cNvSpPr txBox="1"/>
          <p:nvPr/>
        </p:nvSpPr>
        <p:spPr>
          <a:xfrm>
            <a:off x="9430051" y="3498944"/>
            <a:ext cx="2502288" cy="895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</a:t>
            </a:r>
            <a:r>
              <a:rPr kumimoji="1" lang="ja-JP" altLang="en-US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⁻ </a:t>
            </a:r>
            <a:r>
              <a:rPr kumimoji="1" lang="en-US" altLang="ja-JP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beam</a:t>
            </a:r>
          </a:p>
          <a:p>
            <a:pPr algn="l">
              <a:spcAft>
                <a:spcPts val="500"/>
              </a:spcAft>
            </a:pPr>
            <a:r>
              <a:rPr lang="en-US" altLang="ja-JP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(4.5 GeV, 100 </a:t>
            </a:r>
            <a:r>
              <a:rPr lang="en-US" altLang="ja-JP" sz="2400" dirty="0" err="1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μA</a:t>
            </a:r>
            <a:r>
              <a:rPr lang="en-US" altLang="ja-JP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)</a:t>
            </a:r>
            <a:endParaRPr kumimoji="1" lang="ja-JP" altLang="en-US" sz="24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A1948659-1D9C-4EDF-8011-493D79A3C70B}"/>
              </a:ext>
            </a:extLst>
          </p:cNvPr>
          <p:cNvSpPr/>
          <p:nvPr/>
        </p:nvSpPr>
        <p:spPr>
          <a:xfrm rot="20877715">
            <a:off x="2554651" y="3242877"/>
            <a:ext cx="2420482" cy="275870"/>
          </a:xfrm>
          <a:prstGeom prst="rightArrow">
            <a:avLst>
              <a:gd name="adj1" fmla="val 29515"/>
              <a:gd name="adj2" fmla="val 6456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矢印: 環状 46">
            <a:extLst>
              <a:ext uri="{FF2B5EF4-FFF2-40B4-BE49-F238E27FC236}">
                <a16:creationId xmlns:a16="http://schemas.microsoft.com/office/drawing/2014/main" id="{CF660091-CD75-4FBF-ADDA-4954987078AC}"/>
              </a:ext>
            </a:extLst>
          </p:cNvPr>
          <p:cNvSpPr/>
          <p:nvPr/>
        </p:nvSpPr>
        <p:spPr>
          <a:xfrm rot="1377726">
            <a:off x="-885664" y="4025687"/>
            <a:ext cx="3920273" cy="3024336"/>
          </a:xfrm>
          <a:prstGeom prst="circularArrow">
            <a:avLst>
              <a:gd name="adj1" fmla="val 2645"/>
              <a:gd name="adj2" fmla="val 338571"/>
              <a:gd name="adj3" fmla="val 19364906"/>
              <a:gd name="adj4" fmla="val 16334939"/>
              <a:gd name="adj5" fmla="val 356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9927349C-46B7-487E-9DAD-FA3F0DE05EC7}"/>
              </a:ext>
            </a:extLst>
          </p:cNvPr>
          <p:cNvSpPr/>
          <p:nvPr/>
        </p:nvSpPr>
        <p:spPr>
          <a:xfrm>
            <a:off x="2548597" y="4211432"/>
            <a:ext cx="902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</a:t>
            </a:r>
            <a:r>
              <a:rPr lang="en-US" altLang="ja-JP" sz="5400" baseline="30000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+</a:t>
            </a:r>
            <a:endParaRPr lang="ja-JP" altLang="en-US" sz="5400" baseline="30000" dirty="0">
              <a:ln w="635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671FEFC-AFC2-457C-9170-E03418C34997}"/>
              </a:ext>
            </a:extLst>
          </p:cNvPr>
          <p:cNvSpPr/>
          <p:nvPr/>
        </p:nvSpPr>
        <p:spPr>
          <a:xfrm>
            <a:off x="5078665" y="2506554"/>
            <a:ext cx="625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i="1" dirty="0">
                <a:ln w="63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e'</a:t>
            </a:r>
            <a:endParaRPr lang="ja-JP" altLang="en-US" sz="5400" i="1" baseline="30000" dirty="0">
              <a:ln w="6350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7D2D63C-C5DC-4FA1-87A9-EE9D7C0EA0CC}"/>
              </a:ext>
            </a:extLst>
          </p:cNvPr>
          <p:cNvSpPr txBox="1"/>
          <p:nvPr/>
        </p:nvSpPr>
        <p:spPr>
          <a:xfrm rot="4611707">
            <a:off x="8896819" y="1629706"/>
            <a:ext cx="1356397" cy="895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kumimoji="1" lang="en-US" altLang="ja-JP" sz="2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Detector</a:t>
            </a:r>
          </a:p>
          <a:p>
            <a:pPr algn="ctr">
              <a:spcAft>
                <a:spcPts val="500"/>
              </a:spcAft>
            </a:pPr>
            <a:r>
              <a:rPr lang="en-US" altLang="ja-JP" sz="2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Plane</a:t>
            </a:r>
            <a:endParaRPr kumimoji="1" lang="ja-JP" altLang="en-US" sz="2400" i="1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46D42AB-6DF6-4EE8-ACE7-ACC312F854FC}"/>
              </a:ext>
            </a:extLst>
          </p:cNvPr>
          <p:cNvSpPr txBox="1"/>
          <p:nvPr/>
        </p:nvSpPr>
        <p:spPr>
          <a:xfrm rot="373033">
            <a:off x="1972805" y="5673874"/>
            <a:ext cx="1642281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kumimoji="1" lang="en-US" altLang="ja-JP" sz="2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Detector</a:t>
            </a:r>
          </a:p>
          <a:p>
            <a:pPr algn="ctr">
              <a:spcAft>
                <a:spcPts val="500"/>
              </a:spcAft>
            </a:pPr>
            <a:r>
              <a:rPr lang="en-US" altLang="ja-JP" sz="2400" i="1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Plane</a:t>
            </a:r>
            <a:endParaRPr kumimoji="1" lang="ja-JP" altLang="en-US" sz="2400" i="1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E15000-D1BA-4E71-AE18-ADBBBEA60908}"/>
              </a:ext>
            </a:extLst>
          </p:cNvPr>
          <p:cNvSpPr txBox="1"/>
          <p:nvPr/>
        </p:nvSpPr>
        <p:spPr>
          <a:xfrm>
            <a:off x="3621751" y="4738600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1.2 GeV/c</a:t>
            </a:r>
            <a:endParaRPr kumimoji="1" lang="ja-JP" altLang="en-US" sz="24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1B84EC5-58C7-44C4-8B8A-CAC03D1FF3AA}"/>
              </a:ext>
            </a:extLst>
          </p:cNvPr>
          <p:cNvSpPr txBox="1"/>
          <p:nvPr/>
        </p:nvSpPr>
        <p:spPr>
          <a:xfrm rot="20917700">
            <a:off x="3795722" y="2268767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3.0 GeV/c</a:t>
            </a:r>
            <a:endParaRPr kumimoji="1" lang="ja-JP" altLang="en-US" sz="2400" dirty="0" err="1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4A5CABB-65FE-471D-823D-84747853FC25}"/>
              </a:ext>
            </a:extLst>
          </p:cNvPr>
          <p:cNvSpPr txBox="1"/>
          <p:nvPr/>
        </p:nvSpPr>
        <p:spPr>
          <a:xfrm rot="20880000">
            <a:off x="1172894" y="2870529"/>
            <a:ext cx="44916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lang="en-US" altLang="ja-JP" sz="28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kumimoji="1" lang="ja-JP" altLang="en-US" sz="2800" b="1" dirty="0" err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79C92B9-A58F-4003-B52D-76158583A225}"/>
              </a:ext>
            </a:extLst>
          </p:cNvPr>
          <p:cNvSpPr txBox="1"/>
          <p:nvPr/>
        </p:nvSpPr>
        <p:spPr>
          <a:xfrm rot="1380000">
            <a:off x="654733" y="4496873"/>
            <a:ext cx="44916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lang="en-US" altLang="ja-JP" sz="28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endParaRPr kumimoji="1" lang="ja-JP" altLang="en-US" sz="2800" b="1" dirty="0" err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19D561-4FE7-497B-AC71-F326FB16F22E}"/>
              </a:ext>
            </a:extLst>
          </p:cNvPr>
          <p:cNvSpPr txBox="1"/>
          <p:nvPr/>
        </p:nvSpPr>
        <p:spPr>
          <a:xfrm>
            <a:off x="685800" y="1246977"/>
            <a:ext cx="1592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CC6600"/>
                </a:solidFill>
                <a:cs typeface="Arial" pitchFamily="34" charset="0"/>
              </a:rPr>
              <a:t>Particle</a:t>
            </a:r>
          </a:p>
          <a:p>
            <a:pPr algn="ctr"/>
            <a:r>
              <a:rPr kumimoji="1" lang="en-US" altLang="ja-JP" sz="2400" b="1" dirty="0">
                <a:solidFill>
                  <a:srgbClr val="CC6600"/>
                </a:solidFill>
                <a:cs typeface="Arial" pitchFamily="34" charset="0"/>
              </a:rPr>
              <a:t>Charge</a:t>
            </a:r>
          </a:p>
          <a:p>
            <a:pPr algn="ctr"/>
            <a:r>
              <a:rPr kumimoji="1" lang="en-US" altLang="ja-JP" sz="2400" b="1" dirty="0">
                <a:solidFill>
                  <a:srgbClr val="CC6600"/>
                </a:solidFill>
                <a:cs typeface="Arial" pitchFamily="34" charset="0"/>
              </a:rPr>
              <a:t>Separator</a:t>
            </a:r>
          </a:p>
          <a:p>
            <a:pPr algn="ctr"/>
            <a:r>
              <a:rPr kumimoji="1" lang="en-US" altLang="ja-JP" sz="2400" b="1" dirty="0">
                <a:solidFill>
                  <a:srgbClr val="CC6600"/>
                </a:solidFill>
                <a:cs typeface="Arial" pitchFamily="34" charset="0"/>
              </a:rPr>
              <a:t>(PCS)</a:t>
            </a:r>
            <a:endParaRPr kumimoji="1" lang="ja-JP" altLang="en-US" sz="2400" b="1" dirty="0" err="1">
              <a:solidFill>
                <a:srgbClr val="CC6600"/>
              </a:solidFill>
              <a:cs typeface="Arial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291BD5C5-836E-4200-B254-BB0599B83488}"/>
              </a:ext>
            </a:extLst>
          </p:cNvPr>
          <p:cNvSpPr/>
          <p:nvPr/>
        </p:nvSpPr>
        <p:spPr>
          <a:xfrm>
            <a:off x="685800" y="2829552"/>
            <a:ext cx="1112131" cy="2238855"/>
          </a:xfrm>
          <a:prstGeom prst="roundRect">
            <a:avLst/>
          </a:prstGeom>
          <a:noFill/>
          <a:ln w="381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EBFAADB8-727C-453A-9D7C-CBFDCAEF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p.</a:t>
            </a:r>
            <a:fld id="{403D6043-C9C3-4FC9-A26A-756BA46E3E34}" type="slidenum">
              <a:rPr lang="ja-JP" altLang="en-US" smtClean="0"/>
              <a:pPr/>
              <a:t>11</a:t>
            </a:fld>
            <a:r>
              <a:rPr lang="ja-JP" altLang="en-US"/>
              <a:t> </a:t>
            </a:r>
            <a:r>
              <a:rPr lang="en-US" altLang="ja-JP"/>
              <a:t>/16</a:t>
            </a:r>
            <a:endParaRPr lang="ja-JP" altLang="en-US" dirty="0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B12EF03-549D-49B8-87E2-F56C667CF32B}"/>
              </a:ext>
            </a:extLst>
          </p:cNvPr>
          <p:cNvCxnSpPr>
            <a:cxnSpLocks/>
          </p:cNvCxnSpPr>
          <p:nvPr/>
        </p:nvCxnSpPr>
        <p:spPr>
          <a:xfrm>
            <a:off x="5704284" y="4408783"/>
            <a:ext cx="134022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81A587C-FF05-4EB9-BEFB-BC9677C00D86}"/>
              </a:ext>
            </a:extLst>
          </p:cNvPr>
          <p:cNvSpPr txBox="1"/>
          <p:nvPr/>
        </p:nvSpPr>
        <p:spPr>
          <a:xfrm>
            <a:off x="6096000" y="4401238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0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3 m</a:t>
            </a:r>
            <a:endParaRPr kumimoji="1" lang="ja-JP" altLang="en-US" sz="2000" dirty="0">
              <a:solidFill>
                <a:schemeClr val="bg2">
                  <a:lumMod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DBF9E9-96AF-4EDF-8DB0-0BE1D1693BD1}"/>
              </a:ext>
            </a:extLst>
          </p:cNvPr>
          <p:cNvSpPr txBox="1"/>
          <p:nvPr/>
        </p:nvSpPr>
        <p:spPr>
          <a:xfrm>
            <a:off x="6510168" y="128134"/>
            <a:ext cx="44057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dirty="0"/>
              <a:t>Experimental Setup</a:t>
            </a:r>
            <a:endParaRPr kumimoji="1" lang="ja-JP" altLang="en-US" sz="35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7F1DF48-9A49-4F69-8E5C-4594C73A90EF}"/>
              </a:ext>
            </a:extLst>
          </p:cNvPr>
          <p:cNvSpPr txBox="1"/>
          <p:nvPr/>
        </p:nvSpPr>
        <p:spPr>
          <a:xfrm>
            <a:off x="9275449" y="6001641"/>
            <a:ext cx="2592059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ysClr val="windowText" lastClr="000000"/>
                </a:solidFill>
              </a:rPr>
              <a:t>Taken from </a:t>
            </a:r>
            <a:r>
              <a:rPr kumimoji="1" lang="en-US" altLang="ja-JP" dirty="0" err="1">
                <a:solidFill>
                  <a:sysClr val="windowText" lastClr="000000"/>
                </a:solidFill>
              </a:rPr>
              <a:t>Sho’s</a:t>
            </a:r>
            <a:r>
              <a:rPr kumimoji="1" lang="en-US" altLang="ja-JP" dirty="0">
                <a:solidFill>
                  <a:sysClr val="windowText" lastClr="000000"/>
                </a:solidFill>
              </a:rPr>
              <a:t> slides (Tohoku Univ.)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02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4944135-C87D-4CE4-8C60-373741FCF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40" b="-1"/>
          <a:stretch/>
        </p:blipFill>
        <p:spPr>
          <a:xfrm>
            <a:off x="4727848" y="744333"/>
            <a:ext cx="7407314" cy="527405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22A7CAD-B23B-458A-B548-C222C8FE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352" y="27320"/>
            <a:ext cx="9968914" cy="571504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solidFill>
                  <a:schemeClr val="tx1"/>
                </a:solidFill>
                <a:latin typeface="+mn-ea"/>
                <a:ea typeface="+mn-ea"/>
              </a:rPr>
              <a:t>Ma</a:t>
            </a:r>
            <a:r>
              <a:rPr lang="en-US" altLang="ja-JP" sz="2800" dirty="0">
                <a:solidFill>
                  <a:schemeClr val="tx1"/>
                </a:solidFill>
                <a:latin typeface="+mn-ea"/>
                <a:ea typeface="+mn-ea"/>
              </a:rPr>
              <a:t>gnetic field measurement</a:t>
            </a:r>
            <a:endParaRPr kumimoji="1" lang="ja-JP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2" name="図 11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D1AB0351-B8E2-4CD6-9F59-4ABD545A7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" y="216024"/>
            <a:ext cx="4488540" cy="321297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7181A5-3B39-45FD-A09B-87DC74E15D75}"/>
              </a:ext>
            </a:extLst>
          </p:cNvPr>
          <p:cNvSpPr txBox="1"/>
          <p:nvPr/>
        </p:nvSpPr>
        <p:spPr>
          <a:xfrm rot="970504">
            <a:off x="7636365" y="2136667"/>
            <a:ext cx="134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24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Measure</a:t>
            </a:r>
            <a:endParaRPr kumimoji="1" lang="ja-JP" altLang="en-US" sz="2400" dirty="0" err="1">
              <a:solidFill>
                <a:srgbClr val="FF0000"/>
              </a:solidFill>
              <a:cs typeface="Arial" pitchFamily="34" charset="0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419C69-783B-468D-AD77-EF44EC737309}"/>
              </a:ext>
            </a:extLst>
          </p:cNvPr>
          <p:cNvCxnSpPr>
            <a:cxnSpLocks/>
          </p:cNvCxnSpPr>
          <p:nvPr/>
        </p:nvCxnSpPr>
        <p:spPr>
          <a:xfrm>
            <a:off x="736061" y="1357899"/>
            <a:ext cx="1312019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95EB2C2-A0FA-4B39-A82A-AF56C4F8F4A5}"/>
              </a:ext>
            </a:extLst>
          </p:cNvPr>
          <p:cNvCxnSpPr>
            <a:cxnSpLocks/>
          </p:cNvCxnSpPr>
          <p:nvPr/>
        </p:nvCxnSpPr>
        <p:spPr>
          <a:xfrm>
            <a:off x="2048080" y="1357899"/>
            <a:ext cx="1352277" cy="393948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矢印: 右 19">
            <a:extLst>
              <a:ext uri="{FF2B5EF4-FFF2-40B4-BE49-F238E27FC236}">
                <a16:creationId xmlns:a16="http://schemas.microsoft.com/office/drawing/2014/main" id="{94B5558C-FF6D-419B-8B15-6E14F687CBD6}"/>
              </a:ext>
            </a:extLst>
          </p:cNvPr>
          <p:cNvSpPr/>
          <p:nvPr/>
        </p:nvSpPr>
        <p:spPr>
          <a:xfrm>
            <a:off x="284467" y="1242234"/>
            <a:ext cx="720080" cy="21035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53A93E3-9B1A-4AB6-BE88-119B6663D61B}"/>
              </a:ext>
            </a:extLst>
          </p:cNvPr>
          <p:cNvSpPr txBox="1"/>
          <p:nvPr/>
        </p:nvSpPr>
        <p:spPr>
          <a:xfrm>
            <a:off x="158109" y="968525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16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</a:t>
            </a:r>
            <a:r>
              <a:rPr lang="en-US" altLang="ja-JP" sz="1600" baseline="30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+</a:t>
            </a:r>
            <a:endParaRPr kumimoji="1" lang="ja-JP" altLang="en-US" sz="1600" baseline="300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14BBE8B-38C1-4160-AE43-C8EB76CB8187}"/>
              </a:ext>
            </a:extLst>
          </p:cNvPr>
          <p:cNvCxnSpPr/>
          <p:nvPr/>
        </p:nvCxnSpPr>
        <p:spPr>
          <a:xfrm>
            <a:off x="5429260" y="3356992"/>
            <a:ext cx="5904656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3032F4-E936-4E51-BFEF-8EAA19D71906}"/>
              </a:ext>
            </a:extLst>
          </p:cNvPr>
          <p:cNvSpPr txBox="1"/>
          <p:nvPr/>
        </p:nvSpPr>
        <p:spPr>
          <a:xfrm>
            <a:off x="6388101" y="4237300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1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Entrance</a:t>
            </a:r>
            <a:r>
              <a:rPr kumimoji="1" lang="ja-JP" altLang="en-US" sz="1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 </a:t>
            </a:r>
            <a:r>
              <a:rPr lang="en-US" altLang="ja-JP" sz="1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Edge</a:t>
            </a:r>
            <a:endParaRPr kumimoji="1" lang="ja-JP" altLang="en-US" sz="18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A87A1F-D3BE-48A7-8585-420CF04BCF4F}"/>
              </a:ext>
            </a:extLst>
          </p:cNvPr>
          <p:cNvSpPr txBox="1"/>
          <p:nvPr/>
        </p:nvSpPr>
        <p:spPr>
          <a:xfrm>
            <a:off x="8252613" y="4226024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18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Exit Edge</a:t>
            </a:r>
            <a:endParaRPr kumimoji="1" lang="ja-JP" altLang="en-US" sz="18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C74EA853-BFB7-4AB2-B92A-7630D59F3AEE}"/>
              </a:ext>
            </a:extLst>
          </p:cNvPr>
          <p:cNvCxnSpPr>
            <a:cxnSpLocks/>
          </p:cNvCxnSpPr>
          <p:nvPr/>
        </p:nvCxnSpPr>
        <p:spPr>
          <a:xfrm flipH="1" flipV="1">
            <a:off x="6388101" y="3240222"/>
            <a:ext cx="427979" cy="9858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6566829-25B6-4FD8-AEE6-212486E8E7B9}"/>
              </a:ext>
            </a:extLst>
          </p:cNvPr>
          <p:cNvCxnSpPr>
            <a:cxnSpLocks/>
          </p:cNvCxnSpPr>
          <p:nvPr/>
        </p:nvCxnSpPr>
        <p:spPr>
          <a:xfrm flipV="1">
            <a:off x="9067705" y="3473763"/>
            <a:ext cx="873761" cy="7249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矢印: 右 18">
            <a:extLst>
              <a:ext uri="{FF2B5EF4-FFF2-40B4-BE49-F238E27FC236}">
                <a16:creationId xmlns:a16="http://schemas.microsoft.com/office/drawing/2014/main" id="{60BEDF7E-60FC-4FA4-BFD0-CD5F79645025}"/>
              </a:ext>
            </a:extLst>
          </p:cNvPr>
          <p:cNvSpPr/>
          <p:nvPr/>
        </p:nvSpPr>
        <p:spPr>
          <a:xfrm>
            <a:off x="5668021" y="5154846"/>
            <a:ext cx="720080" cy="21035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C8334F6-84A9-44FC-9F88-21A2E6AB217E}"/>
              </a:ext>
            </a:extLst>
          </p:cNvPr>
          <p:cNvSpPr txBox="1"/>
          <p:nvPr/>
        </p:nvSpPr>
        <p:spPr>
          <a:xfrm>
            <a:off x="5541663" y="4881137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16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K</a:t>
            </a:r>
            <a:r>
              <a:rPr kumimoji="1" lang="en-US" altLang="ja-JP" sz="1600" baseline="30000" dirty="0">
                <a:solidFill>
                  <a:schemeClr val="bg2">
                    <a:lumMod val="25000"/>
                  </a:schemeClr>
                </a:solidFill>
                <a:cs typeface="Arial" pitchFamily="34" charset="0"/>
              </a:rPr>
              <a:t>+</a:t>
            </a:r>
            <a:endParaRPr kumimoji="1" lang="ja-JP" altLang="en-US" sz="1600" baseline="30000" dirty="0">
              <a:solidFill>
                <a:schemeClr val="bg2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75D00A2-3457-4994-BF0E-AE392C5DB94E}"/>
              </a:ext>
            </a:extLst>
          </p:cNvPr>
          <p:cNvSpPr txBox="1"/>
          <p:nvPr/>
        </p:nvSpPr>
        <p:spPr>
          <a:xfrm>
            <a:off x="6791131" y="2945186"/>
            <a:ext cx="2570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1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Measure / Calc. (</a:t>
            </a:r>
            <a:r>
              <a:rPr lang="en-US" altLang="ja-JP" sz="1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right</a:t>
            </a:r>
            <a:r>
              <a:rPr lang="ja-JP" altLang="en-US" sz="1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 </a:t>
            </a:r>
            <a:r>
              <a:rPr lang="en-US" altLang="ja-JP" sz="1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axis</a:t>
            </a:r>
            <a:r>
              <a:rPr kumimoji="1" lang="en-US" altLang="ja-JP" sz="1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)</a:t>
            </a:r>
            <a:endParaRPr kumimoji="1" lang="ja-JP" altLang="en-US" sz="1600" dirty="0" err="1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481C183-8AD7-43C4-9F51-91A777A6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p.</a:t>
            </a:r>
            <a:fld id="{403D6043-C9C3-4FC9-A26A-756BA46E3E34}" type="slidenum">
              <a:rPr lang="ja-JP" altLang="en-US" smtClean="0"/>
              <a:pPr/>
              <a:t>12</a:t>
            </a:fld>
            <a:r>
              <a:rPr lang="ja-JP" altLang="en-US"/>
              <a:t> </a:t>
            </a:r>
            <a:r>
              <a:rPr lang="en-US" altLang="ja-JP"/>
              <a:t>/16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A47F64-72E4-4656-8976-1EC31EFC631F}"/>
              </a:ext>
            </a:extLst>
          </p:cNvPr>
          <p:cNvSpPr txBox="1"/>
          <p:nvPr/>
        </p:nvSpPr>
        <p:spPr>
          <a:xfrm>
            <a:off x="7959709" y="128219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kumimoji="1" lang="en-US" altLang="ja-JP" sz="1800" u="sng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Good</a:t>
            </a:r>
            <a:r>
              <a:rPr kumimoji="1" lang="ja-JP" altLang="en-US" sz="1800" u="sng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kumimoji="1" lang="en-US" altLang="ja-JP" sz="1800" u="sng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agreement</a:t>
            </a:r>
            <a:r>
              <a:rPr kumimoji="1" lang="ja-JP" altLang="en-US" sz="1800" u="sng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kumimoji="1" lang="en-US" altLang="ja-JP" sz="1800" u="sng" dirty="0">
                <a:solidFill>
                  <a:schemeClr val="bg2">
                    <a:lumMod val="25000"/>
                  </a:schemeClr>
                </a:solidFill>
                <a:latin typeface="+mj-lt"/>
                <a:cs typeface="Arial" pitchFamily="34" charset="0"/>
              </a:rPr>
              <a:t>(&lt;1%)</a:t>
            </a:r>
            <a:endParaRPr kumimoji="1" lang="ja-JP" altLang="en-US" sz="1800" u="sng" dirty="0">
              <a:solidFill>
                <a:schemeClr val="bg2">
                  <a:lumMod val="25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E5201D76-EFE8-4E8F-BCF8-7993C32D6439}"/>
              </a:ext>
            </a:extLst>
          </p:cNvPr>
          <p:cNvCxnSpPr>
            <a:cxnSpLocks/>
          </p:cNvCxnSpPr>
          <p:nvPr/>
        </p:nvCxnSpPr>
        <p:spPr>
          <a:xfrm flipH="1">
            <a:off x="8057556" y="1651525"/>
            <a:ext cx="195058" cy="2779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DDEC1E-5BC3-4AC5-B80B-90C6283434BA}"/>
              </a:ext>
            </a:extLst>
          </p:cNvPr>
          <p:cNvSpPr txBox="1"/>
          <p:nvPr/>
        </p:nvSpPr>
        <p:spPr>
          <a:xfrm rot="1130688">
            <a:off x="8761270" y="1914527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500"/>
              </a:spcAft>
            </a:pPr>
            <a:r>
              <a:rPr lang="en-US" altLang="ja-JP" sz="2400" dirty="0">
                <a:solidFill>
                  <a:srgbClr val="FF0000"/>
                </a:solidFill>
                <a:cs typeface="Arial" pitchFamily="34" charset="0"/>
              </a:rPr>
              <a:t>Calc.</a:t>
            </a:r>
            <a:endParaRPr kumimoji="1" lang="ja-JP" altLang="en-US" sz="2400" dirty="0" err="1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93042DB-2985-4CEC-96D4-FF65186A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0306" y="2990099"/>
            <a:ext cx="1178091" cy="237788"/>
          </a:xfrm>
          <a:solidFill>
            <a:schemeClr val="tx1">
              <a:lumMod val="75000"/>
            </a:schemeClr>
          </a:solidFill>
        </p:spPr>
        <p:txBody>
          <a:bodyPr/>
          <a:lstStyle/>
          <a:p>
            <a:r>
              <a:rPr lang="en-US" altLang="ja-JP" dirty="0"/>
              <a:t>Oct. 30 2020</a:t>
            </a:r>
            <a:endParaRPr lang="ja-JP" altLang="en-US" dirty="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19F2C527-1B97-4E6D-803B-D77DB272C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83" t="10881" b="10677"/>
          <a:stretch/>
        </p:blipFill>
        <p:spPr>
          <a:xfrm>
            <a:off x="88534" y="3658485"/>
            <a:ext cx="4489653" cy="2685758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36FE0BB-C765-485C-9CBB-7D244AD192D2}"/>
              </a:ext>
            </a:extLst>
          </p:cNvPr>
          <p:cNvSpPr txBox="1"/>
          <p:nvPr/>
        </p:nvSpPr>
        <p:spPr>
          <a:xfrm>
            <a:off x="9361578" y="6045734"/>
            <a:ext cx="2592059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ysClr val="windowText" lastClr="000000"/>
                </a:solidFill>
              </a:rPr>
              <a:t>Taken from </a:t>
            </a:r>
            <a:r>
              <a:rPr kumimoji="1" lang="en-US" altLang="ja-JP" dirty="0" err="1">
                <a:solidFill>
                  <a:sysClr val="windowText" lastClr="000000"/>
                </a:solidFill>
              </a:rPr>
              <a:t>Sho’s</a:t>
            </a:r>
            <a:r>
              <a:rPr kumimoji="1" lang="en-US" altLang="ja-JP" dirty="0">
                <a:solidFill>
                  <a:sysClr val="windowText" lastClr="000000"/>
                </a:solidFill>
              </a:rPr>
              <a:t> slides (Tohoku Univ.)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43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477344-F8F7-4634-BE0F-A4F58C24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2C416EE-01E7-4F44-A58C-827F51618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72583" y="3429000"/>
                <a:ext cx="3905655" cy="7334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3500" dirty="0">
                    <a:solidFill>
                      <a:schemeClr val="tx1">
                        <a:lumMod val="95000"/>
                      </a:schemeClr>
                    </a:solidFill>
                  </a:rPr>
                  <a:t>C12-19-002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3500" i="1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350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3500" i="1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3,4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50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altLang="ja-JP" sz="3500" dirty="0">
                    <a:solidFill>
                      <a:schemeClr val="tx1">
                        <a:lumMod val="9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2C416EE-01E7-4F44-A58C-827F51618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2583" y="3429000"/>
                <a:ext cx="3905655" cy="733466"/>
              </a:xfrm>
              <a:blipFill>
                <a:blip r:embed="rId2"/>
                <a:stretch>
                  <a:fillRect l="-4524" t="-15000" r="-1092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116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B8B0E0E2-0BDE-4BA8-A951-9BBD648616EF}"/>
              </a:ext>
            </a:extLst>
          </p:cNvPr>
          <p:cNvSpPr/>
          <p:nvPr/>
        </p:nvSpPr>
        <p:spPr>
          <a:xfrm>
            <a:off x="1154430" y="2338230"/>
            <a:ext cx="10004242" cy="181085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D6E0BCA-A132-40C5-BC97-414B61B4F0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900" y="228599"/>
                <a:ext cx="9814408" cy="99377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Hypertriton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kumimoji="1" lang="en-US" altLang="ja-JP" dirty="0"/>
                  <a:t>) puzzle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D6E0BCA-A132-40C5-BC97-414B61B4F0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900" y="228599"/>
                <a:ext cx="9814408" cy="993775"/>
              </a:xfrm>
              <a:blipFill>
                <a:blip r:embed="rId2"/>
                <a:stretch>
                  <a:fillRect r="-2236" b="-85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981A93B-B362-4DE5-A85B-D3CCEA773C0E}"/>
              </a:ext>
            </a:extLst>
          </p:cNvPr>
          <p:cNvGrpSpPr/>
          <p:nvPr/>
        </p:nvGrpSpPr>
        <p:grpSpPr>
          <a:xfrm>
            <a:off x="1253536" y="2513655"/>
            <a:ext cx="3040380" cy="1234439"/>
            <a:chOff x="2807970" y="1330929"/>
            <a:chExt cx="3040380" cy="1234439"/>
          </a:xfrm>
        </p:grpSpPr>
        <p:sp>
          <p:nvSpPr>
            <p:cNvPr id="16" name="雲 15">
              <a:extLst>
                <a:ext uri="{FF2B5EF4-FFF2-40B4-BE49-F238E27FC236}">
                  <a16:creationId xmlns:a16="http://schemas.microsoft.com/office/drawing/2014/main" id="{B310134C-B405-4B09-B6E7-501011026B8A}"/>
                </a:ext>
              </a:extLst>
            </p:cNvPr>
            <p:cNvSpPr/>
            <p:nvPr/>
          </p:nvSpPr>
          <p:spPr>
            <a:xfrm>
              <a:off x="2807970" y="1330929"/>
              <a:ext cx="3040380" cy="1234439"/>
            </a:xfrm>
            <a:prstGeom prst="cloud">
              <a:avLst/>
            </a:prstGeom>
            <a:solidFill>
              <a:schemeClr val="tx1">
                <a:lumMod val="95000"/>
              </a:schemeClr>
            </a:solidFill>
            <a:ln w="28575"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BDAFAB60-06A0-4D59-8847-AF2A072907B7}"/>
                </a:ext>
              </a:extLst>
            </p:cNvPr>
            <p:cNvGrpSpPr/>
            <p:nvPr/>
          </p:nvGrpSpPr>
          <p:grpSpPr>
            <a:xfrm>
              <a:off x="3258491" y="1603019"/>
              <a:ext cx="2172835" cy="704069"/>
              <a:chOff x="3669971" y="1877339"/>
              <a:chExt cx="2172835" cy="704069"/>
            </a:xfrm>
          </p:grpSpPr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31A12ABA-8297-43B5-9277-D29AF2B96B5C}"/>
                  </a:ext>
                </a:extLst>
              </p:cNvPr>
              <p:cNvCxnSpPr/>
              <p:nvPr/>
            </p:nvCxnSpPr>
            <p:spPr>
              <a:xfrm>
                <a:off x="3807392" y="2019874"/>
                <a:ext cx="0" cy="36551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DCC8E129-420E-4693-ACD1-B2D53C4926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3936" y="2243653"/>
                <a:ext cx="1806008" cy="30355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12B8E735-12A8-4888-949B-C403554D9D50}"/>
                  </a:ext>
                </a:extLst>
              </p:cNvPr>
              <p:cNvGrpSpPr/>
              <p:nvPr/>
            </p:nvGrpSpPr>
            <p:grpSpPr>
              <a:xfrm>
                <a:off x="3669971" y="1877339"/>
                <a:ext cx="2172835" cy="704069"/>
                <a:chOff x="5648411" y="2086122"/>
                <a:chExt cx="3589162" cy="1163005"/>
              </a:xfrm>
            </p:grpSpPr>
            <p:grpSp>
              <p:nvGrpSpPr>
                <p:cNvPr id="5" name="グループ化 4">
                  <a:extLst>
                    <a:ext uri="{FF2B5EF4-FFF2-40B4-BE49-F238E27FC236}">
                      <a16:creationId xmlns:a16="http://schemas.microsoft.com/office/drawing/2014/main" id="{B522BA0D-63BF-44E3-9A66-7A7DBB6E4CEC}"/>
                    </a:ext>
                  </a:extLst>
                </p:cNvPr>
                <p:cNvGrpSpPr/>
                <p:nvPr/>
              </p:nvGrpSpPr>
              <p:grpSpPr>
                <a:xfrm>
                  <a:off x="5667291" y="2086122"/>
                  <a:ext cx="3570282" cy="876969"/>
                  <a:chOff x="6937688" y="2666513"/>
                  <a:chExt cx="4968596" cy="1220436"/>
                </a:xfrm>
              </p:grpSpPr>
              <p:sp>
                <p:nvSpPr>
                  <p:cNvPr id="8" name="楕円 7">
                    <a:extLst>
                      <a:ext uri="{FF2B5EF4-FFF2-40B4-BE49-F238E27FC236}">
                        <a16:creationId xmlns:a16="http://schemas.microsoft.com/office/drawing/2014/main" id="{F2757A32-BB3B-4CB8-B71B-0F0F298F0106}"/>
                      </a:ext>
                    </a:extLst>
                  </p:cNvPr>
                  <p:cNvSpPr/>
                  <p:nvPr/>
                </p:nvSpPr>
                <p:spPr>
                  <a:xfrm>
                    <a:off x="6937688" y="2666513"/>
                    <a:ext cx="655320" cy="655320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28575">
                    <a:solidFill>
                      <a:schemeClr val="bg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</a:t>
                    </a:r>
                    <a:endParaRPr kumimoji="1" lang="ja-JP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" name="楕円 8">
                    <a:extLst>
                      <a:ext uri="{FF2B5EF4-FFF2-40B4-BE49-F238E27FC236}">
                        <a16:creationId xmlns:a16="http://schemas.microsoft.com/office/drawing/2014/main" id="{3723B688-A6DE-445B-B0AE-93DCA5E929C9}"/>
                      </a:ext>
                    </a:extLst>
                  </p:cNvPr>
                  <p:cNvSpPr/>
                  <p:nvPr/>
                </p:nvSpPr>
                <p:spPr>
                  <a:xfrm>
                    <a:off x="11131848" y="3112513"/>
                    <a:ext cx="774436" cy="77443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8575">
                    <a:solidFill>
                      <a:schemeClr val="bg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Λ</a:t>
                    </a:r>
                    <a:endParaRPr kumimoji="1" lang="ja-JP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6" name="楕円 5">
                  <a:extLst>
                    <a:ext uri="{FF2B5EF4-FFF2-40B4-BE49-F238E27FC236}">
                      <a16:creationId xmlns:a16="http://schemas.microsoft.com/office/drawing/2014/main" id="{9429E585-F941-4E42-B1E9-265D1B3209D6}"/>
                    </a:ext>
                  </a:extLst>
                </p:cNvPr>
                <p:cNvSpPr/>
                <p:nvPr/>
              </p:nvSpPr>
              <p:spPr>
                <a:xfrm>
                  <a:off x="5648411" y="2778234"/>
                  <a:ext cx="470893" cy="470893"/>
                </a:xfrm>
                <a:prstGeom prst="ellipse">
                  <a:avLst/>
                </a:prstGeom>
                <a:solidFill>
                  <a:srgbClr val="00B050"/>
                </a:solidFill>
                <a:ln w="28575">
                  <a:solidFill>
                    <a:schemeClr val="bg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4FB90EF-D4FC-415C-BAF0-1CF49868342B}"/>
              </a:ext>
            </a:extLst>
          </p:cNvPr>
          <p:cNvSpPr txBox="1"/>
          <p:nvPr/>
        </p:nvSpPr>
        <p:spPr>
          <a:xfrm>
            <a:off x="2314141" y="2785552"/>
            <a:ext cx="919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10 </a:t>
            </a:r>
            <a:r>
              <a:rPr kumimoji="1" lang="en-US" altLang="ja-JP" sz="2000" dirty="0" err="1">
                <a:solidFill>
                  <a:schemeClr val="bg1"/>
                </a:solidFill>
              </a:rPr>
              <a:t>fm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D67926C-2E57-4109-89E8-40A8372A6C85}"/>
                  </a:ext>
                </a:extLst>
              </p:cNvPr>
              <p:cNvSpPr txBox="1"/>
              <p:nvPr/>
            </p:nvSpPr>
            <p:spPr>
              <a:xfrm>
                <a:off x="607526" y="4402772"/>
                <a:ext cx="486617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b="0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b="0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200" b="0" i="0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kumimoji="1" lang="en-US" altLang="ja-JP" sz="2200" b="0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=0.13±0.05</m:t>
                    </m:r>
                  </m:oMath>
                </a14:m>
                <a:r>
                  <a:rPr kumimoji="1" lang="ja-JP" altLang="en-US" sz="2200" dirty="0">
                    <a:solidFill>
                      <a:schemeClr val="tx1">
                        <a:lumMod val="85000"/>
                      </a:schemeClr>
                    </a:solidFill>
                  </a:rPr>
                  <a:t> </a:t>
                </a:r>
                <a:r>
                  <a:rPr kumimoji="1" lang="en-US" altLang="ja-JP" sz="2200" dirty="0">
                    <a:solidFill>
                      <a:schemeClr val="tx1">
                        <a:lumMod val="85000"/>
                      </a:schemeClr>
                    </a:solidFill>
                  </a:rPr>
                  <a:t>MeV (emulsion</a:t>
                </a:r>
                <a:r>
                  <a:rPr kumimoji="1" lang="en-US" altLang="ja-JP" sz="2200" baseline="30000" dirty="0">
                    <a:solidFill>
                      <a:schemeClr val="tx1">
                        <a:lumMod val="85000"/>
                      </a:schemeClr>
                    </a:solidFill>
                  </a:rPr>
                  <a:t>1</a:t>
                </a:r>
                <a:r>
                  <a:rPr kumimoji="1" lang="en-US" altLang="ja-JP" sz="2200" dirty="0">
                    <a:solidFill>
                      <a:schemeClr val="tx1">
                        <a:lumMod val="85000"/>
                      </a:schemeClr>
                    </a:solidFill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20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kumimoji="1" lang="en-US" altLang="ja-JP" sz="22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kumimoji="1" lang="en-US" altLang="ja-JP" sz="2200" b="0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41</m:t>
                    </m:r>
                    <m:r>
                      <a:rPr kumimoji="1" lang="en-US" altLang="ja-JP" sz="2200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±0.</m:t>
                    </m:r>
                    <m:r>
                      <a:rPr kumimoji="1" lang="en-US" altLang="ja-JP" sz="2200" b="0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12±0.11</m:t>
                    </m:r>
                  </m:oMath>
                </a14:m>
                <a:r>
                  <a:rPr kumimoji="1" lang="ja-JP" altLang="en-US" sz="2200" dirty="0">
                    <a:solidFill>
                      <a:schemeClr val="tx1">
                        <a:lumMod val="85000"/>
                      </a:schemeClr>
                    </a:solidFill>
                  </a:rPr>
                  <a:t> </a:t>
                </a:r>
                <a:r>
                  <a:rPr kumimoji="1" lang="en-US" altLang="ja-JP" sz="2200" dirty="0">
                    <a:solidFill>
                      <a:schemeClr val="tx1">
                        <a:lumMod val="85000"/>
                      </a:schemeClr>
                    </a:solidFill>
                  </a:rPr>
                  <a:t>MeV (STAR</a:t>
                </a:r>
                <a:r>
                  <a:rPr kumimoji="1" lang="en-US" altLang="ja-JP" sz="2200" baseline="30000" dirty="0">
                    <a:solidFill>
                      <a:schemeClr val="tx1">
                        <a:lumMod val="85000"/>
                      </a:schemeClr>
                    </a:solidFill>
                  </a:rPr>
                  <a:t>2</a:t>
                </a:r>
                <a:r>
                  <a:rPr kumimoji="1" lang="en-US" altLang="ja-JP" sz="2200" dirty="0">
                    <a:solidFill>
                      <a:schemeClr val="tx1">
                        <a:lumMod val="8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D67926C-2E57-4109-89E8-40A8372A6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6" y="4402772"/>
                <a:ext cx="4866174" cy="769441"/>
              </a:xfrm>
              <a:prstGeom prst="rect">
                <a:avLst/>
              </a:prstGeom>
              <a:blipFill>
                <a:blip r:embed="rId3"/>
                <a:stretch>
                  <a:fillRect l="-125" t="-5556" r="-501" b="-158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楕円 63">
            <a:extLst>
              <a:ext uri="{FF2B5EF4-FFF2-40B4-BE49-F238E27FC236}">
                <a16:creationId xmlns:a16="http://schemas.microsoft.com/office/drawing/2014/main" id="{09AAF2D0-C485-4846-9E35-1C914E534099}"/>
              </a:ext>
            </a:extLst>
          </p:cNvPr>
          <p:cNvSpPr/>
          <p:nvPr/>
        </p:nvSpPr>
        <p:spPr>
          <a:xfrm>
            <a:off x="10030308" y="2577288"/>
            <a:ext cx="140710" cy="140710"/>
          </a:xfrm>
          <a:prstGeom prst="ellipse">
            <a:avLst/>
          </a:prstGeom>
          <a:solidFill>
            <a:schemeClr val="accent3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sz="2000" dirty="0"/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C6AB40D-4124-423F-AD3D-447C78518F79}"/>
              </a:ext>
            </a:extLst>
          </p:cNvPr>
          <p:cNvGrpSpPr/>
          <p:nvPr/>
        </p:nvGrpSpPr>
        <p:grpSpPr>
          <a:xfrm>
            <a:off x="8941303" y="3242920"/>
            <a:ext cx="821123" cy="821124"/>
            <a:chOff x="6824218" y="2147232"/>
            <a:chExt cx="821123" cy="821124"/>
          </a:xfrm>
        </p:grpSpPr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07A1C9A6-9D4C-445A-A5ED-6B5D80559CDB}"/>
                </a:ext>
              </a:extLst>
            </p:cNvPr>
            <p:cNvGrpSpPr/>
            <p:nvPr/>
          </p:nvGrpSpPr>
          <p:grpSpPr>
            <a:xfrm>
              <a:off x="6824218" y="2147232"/>
              <a:ext cx="821123" cy="821124"/>
              <a:chOff x="1853837" y="1922206"/>
              <a:chExt cx="1356360" cy="1356361"/>
            </a:xfrm>
          </p:grpSpPr>
          <p:grpSp>
            <p:nvGrpSpPr>
              <p:cNvPr id="58" name="グループ化 57">
                <a:extLst>
                  <a:ext uri="{FF2B5EF4-FFF2-40B4-BE49-F238E27FC236}">
                    <a16:creationId xmlns:a16="http://schemas.microsoft.com/office/drawing/2014/main" id="{F823324B-11C2-4A98-B65C-AD52DBDE14C1}"/>
                  </a:ext>
                </a:extLst>
              </p:cNvPr>
              <p:cNvGrpSpPr/>
              <p:nvPr/>
            </p:nvGrpSpPr>
            <p:grpSpPr>
              <a:xfrm>
                <a:off x="1853837" y="1922206"/>
                <a:ext cx="1356360" cy="1356361"/>
                <a:chOff x="1630680" y="2438400"/>
                <a:chExt cx="1887583" cy="1887583"/>
              </a:xfrm>
            </p:grpSpPr>
            <p:sp>
              <p:nvSpPr>
                <p:cNvPr id="60" name="楕円 59">
                  <a:extLst>
                    <a:ext uri="{FF2B5EF4-FFF2-40B4-BE49-F238E27FC236}">
                      <a16:creationId xmlns:a16="http://schemas.microsoft.com/office/drawing/2014/main" id="{33EEEBF5-54A9-42F6-ABD9-510C8BBD9607}"/>
                    </a:ext>
                  </a:extLst>
                </p:cNvPr>
                <p:cNvSpPr/>
                <p:nvPr/>
              </p:nvSpPr>
              <p:spPr>
                <a:xfrm>
                  <a:off x="1630680" y="2438400"/>
                  <a:ext cx="1887583" cy="1887583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2000" dirty="0"/>
                </a:p>
              </p:txBody>
            </p:sp>
            <p:sp>
              <p:nvSpPr>
                <p:cNvPr id="61" name="楕円 60">
                  <a:extLst>
                    <a:ext uri="{FF2B5EF4-FFF2-40B4-BE49-F238E27FC236}">
                      <a16:creationId xmlns:a16="http://schemas.microsoft.com/office/drawing/2014/main" id="{E287DC7D-854D-46E6-90CC-E997C9DF9130}"/>
                    </a:ext>
                  </a:extLst>
                </p:cNvPr>
                <p:cNvSpPr/>
                <p:nvPr/>
              </p:nvSpPr>
              <p:spPr>
                <a:xfrm>
                  <a:off x="1853269" y="3316656"/>
                  <a:ext cx="655321" cy="655320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ja-JP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endPara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9" name="楕円 58">
                <a:extLst>
                  <a:ext uri="{FF2B5EF4-FFF2-40B4-BE49-F238E27FC236}">
                    <a16:creationId xmlns:a16="http://schemas.microsoft.com/office/drawing/2014/main" id="{8658AA1B-E2A2-4378-8E51-DA3BE31BED13}"/>
                  </a:ext>
                </a:extLst>
              </p:cNvPr>
              <p:cNvSpPr/>
              <p:nvPr/>
            </p:nvSpPr>
            <p:spPr>
              <a:xfrm>
                <a:off x="2315437" y="1996809"/>
                <a:ext cx="470894" cy="470893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CC37D3C9-0E4E-4732-9A46-737B464A0418}"/>
                </a:ext>
              </a:extLst>
            </p:cNvPr>
            <p:cNvSpPr/>
            <p:nvPr/>
          </p:nvSpPr>
          <p:spPr>
            <a:xfrm>
              <a:off x="7257228" y="2523504"/>
              <a:ext cx="285073" cy="28507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DE25157A-F968-40F0-901E-699738C8353D}"/>
              </a:ext>
            </a:extLst>
          </p:cNvPr>
          <p:cNvCxnSpPr>
            <a:cxnSpLocks/>
          </p:cNvCxnSpPr>
          <p:nvPr/>
        </p:nvCxnSpPr>
        <p:spPr>
          <a:xfrm flipV="1">
            <a:off x="7048039" y="2717998"/>
            <a:ext cx="2788489" cy="4063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81E17880-56AD-4680-B347-A57225808BD8}"/>
              </a:ext>
            </a:extLst>
          </p:cNvPr>
          <p:cNvCxnSpPr>
            <a:cxnSpLocks/>
          </p:cNvCxnSpPr>
          <p:nvPr/>
        </p:nvCxnSpPr>
        <p:spPr>
          <a:xfrm>
            <a:off x="7048039" y="3140764"/>
            <a:ext cx="1697559" cy="3942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197C1A7D-633E-4B59-BA63-194C368B78C5}"/>
              </a:ext>
            </a:extLst>
          </p:cNvPr>
          <p:cNvCxnSpPr>
            <a:cxnSpLocks/>
          </p:cNvCxnSpPr>
          <p:nvPr/>
        </p:nvCxnSpPr>
        <p:spPr>
          <a:xfrm>
            <a:off x="4703202" y="3120954"/>
            <a:ext cx="2052846" cy="0"/>
          </a:xfrm>
          <a:prstGeom prst="straightConnector1">
            <a:avLst/>
          </a:prstGeom>
          <a:ln w="5715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8FDB1C7-A1C5-4EC0-A171-F29BD353DE3F}"/>
              </a:ext>
            </a:extLst>
          </p:cNvPr>
          <p:cNvSpPr txBox="1"/>
          <p:nvPr/>
        </p:nvSpPr>
        <p:spPr>
          <a:xfrm>
            <a:off x="6018445" y="2490338"/>
            <a:ext cx="176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Weak Decay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2CDC9604-1A3B-4988-8651-9775B7935B1A}"/>
                  </a:ext>
                </a:extLst>
              </p:cNvPr>
              <p:cNvSpPr txBox="1"/>
              <p:nvPr/>
            </p:nvSpPr>
            <p:spPr>
              <a:xfrm>
                <a:off x="10253552" y="2263012"/>
                <a:ext cx="1010487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3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ja-JP" altLang="en-US" sz="3500" dirty="0"/>
              </a:p>
            </p:txBody>
          </p:sp>
        </mc:Choice>
        <mc:Fallback xmlns="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2CDC9604-1A3B-4988-8651-9775B7935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552" y="2263012"/>
                <a:ext cx="1010487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33437EC1-3E2B-40DB-BBDB-1FDEB446F290}"/>
                  </a:ext>
                </a:extLst>
              </p:cNvPr>
              <p:cNvSpPr txBox="1"/>
              <p:nvPr/>
            </p:nvSpPr>
            <p:spPr>
              <a:xfrm>
                <a:off x="9838563" y="3430620"/>
                <a:ext cx="1010487" cy="603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30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ja-JP" sz="3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000" b="0" i="0" smtClean="0"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1" lang="ja-JP" altLang="en-US" sz="3000" dirty="0"/>
              </a:p>
            </p:txBody>
          </p:sp>
        </mc:Choice>
        <mc:Fallback xmlns="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33437EC1-3E2B-40DB-BBDB-1FDEB446F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563" y="3430620"/>
                <a:ext cx="1010487" cy="6034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FF9E6AF0-76B7-45E8-81F9-9822B7AA7392}"/>
                  </a:ext>
                </a:extLst>
              </p:cNvPr>
              <p:cNvSpPr txBox="1"/>
              <p:nvPr/>
            </p:nvSpPr>
            <p:spPr>
              <a:xfrm>
                <a:off x="8054634" y="4424954"/>
                <a:ext cx="2962811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200" b="0" i="1" smtClean="0">
                          <a:solidFill>
                            <a:schemeClr val="tx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200" b="0" i="1" smtClean="0">
                          <a:solidFill>
                            <a:schemeClr val="tx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=(0.5</m:t>
                      </m:r>
                      <m:r>
                        <a:rPr kumimoji="1" lang="ja-JP" altLang="en-US" sz="2200" i="1">
                          <a:solidFill>
                            <a:schemeClr val="tx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～</m:t>
                      </m:r>
                      <m:r>
                        <a:rPr kumimoji="1" lang="en-US" altLang="ja-JP" sz="2200" b="0" i="1" smtClean="0">
                          <a:solidFill>
                            <a:schemeClr val="tx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0.92) </m:t>
                      </m:r>
                      <m:sSub>
                        <m:sSubPr>
                          <m:ctrlPr>
                            <a:rPr kumimoji="1" lang="en-US" altLang="ja-JP" sz="2200" b="0" i="1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200" i="1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200" b="0" i="0" smtClean="0">
                              <a:solidFill>
                                <a:schemeClr val="tx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</m:oMath>
                  </m:oMathPara>
                </a14:m>
                <a:endParaRPr kumimoji="1" lang="en-US" altLang="ja-JP" sz="2200" dirty="0">
                  <a:solidFill>
                    <a:schemeClr val="tx1">
                      <a:lumMod val="85000"/>
                    </a:schemeClr>
                  </a:solidFill>
                </a:endParaRPr>
              </a:p>
              <a:p>
                <a:pPr algn="ctr"/>
                <a:r>
                  <a:rPr kumimoji="1" lang="en-US" altLang="ja-JP" sz="2200" dirty="0">
                    <a:solidFill>
                      <a:schemeClr val="tx1">
                        <a:lumMod val="85000"/>
                      </a:schemeClr>
                    </a:solidFill>
                  </a:rPr>
                  <a:t>(</a:t>
                </a:r>
                <a:r>
                  <a:rPr kumimoji="1" lang="en-US" altLang="ja-JP" sz="2200" dirty="0" err="1">
                    <a:solidFill>
                      <a:schemeClr val="tx1">
                        <a:lumMod val="85000"/>
                      </a:schemeClr>
                    </a:solidFill>
                  </a:rPr>
                  <a:t>HypHI</a:t>
                </a:r>
                <a:r>
                  <a:rPr kumimoji="1" lang="en-US" altLang="ja-JP" sz="2200" dirty="0">
                    <a:solidFill>
                      <a:schemeClr val="tx1">
                        <a:lumMod val="85000"/>
                      </a:schemeClr>
                    </a:solidFill>
                  </a:rPr>
                  <a:t>, STAR, ALICE)</a:t>
                </a:r>
              </a:p>
            </p:txBody>
          </p:sp>
        </mc:Choice>
        <mc:Fallback xmlns="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FF9E6AF0-76B7-45E8-81F9-9822B7AA7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634" y="4424954"/>
                <a:ext cx="2962811" cy="769441"/>
              </a:xfrm>
              <a:prstGeom prst="rect">
                <a:avLst/>
              </a:prstGeom>
              <a:blipFill>
                <a:blip r:embed="rId6"/>
                <a:stretch>
                  <a:fillRect l="-1646" r="-1440" b="-15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6552E7AD-B394-4234-8B5D-9DB65FCCE778}"/>
                  </a:ext>
                </a:extLst>
              </p:cNvPr>
              <p:cNvSpPr txBox="1"/>
              <p:nvPr/>
            </p:nvSpPr>
            <p:spPr>
              <a:xfrm>
                <a:off x="1253536" y="1439692"/>
                <a:ext cx="2686050" cy="7078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4000" b="1" dirty="0">
                    <a:solidFill>
                      <a:schemeClr val="bg1">
                        <a:lumMod val="65000"/>
                        <a:lumOff val="35000"/>
                      </a:schemeClr>
                    </a:solidFill>
                  </a:rPr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4000" b="1" i="1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4000" b="1" i="1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kumimoji="1" lang="en-US" altLang="ja-JP" sz="4000" b="1" i="1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sub>
                    </m:sSub>
                  </m:oMath>
                </a14:m>
                <a:endParaRPr kumimoji="1" lang="ja-JP" altLang="en-US" sz="4000" b="1" dirty="0">
                  <a:solidFill>
                    <a:schemeClr val="bg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6552E7AD-B394-4234-8B5D-9DB65FCCE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536" y="1439692"/>
                <a:ext cx="2686050" cy="707886"/>
              </a:xfrm>
              <a:prstGeom prst="rect">
                <a:avLst/>
              </a:prstGeom>
              <a:blipFill>
                <a:blip r:embed="rId7"/>
                <a:stretch>
                  <a:fillRect l="-682" t="-15517" b="-362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28263D1-CA55-49DC-80AE-4B6910582338}"/>
              </a:ext>
            </a:extLst>
          </p:cNvPr>
          <p:cNvSpPr txBox="1"/>
          <p:nvPr/>
        </p:nvSpPr>
        <p:spPr>
          <a:xfrm>
            <a:off x="7403828" y="1425207"/>
            <a:ext cx="361361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Short Lifetime</a:t>
            </a:r>
            <a:endParaRPr kumimoji="1" lang="ja-JP" altLang="en-US" sz="40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84412F2-7105-4943-BBFC-5C3803BD74E9}"/>
              </a:ext>
            </a:extLst>
          </p:cNvPr>
          <p:cNvSpPr txBox="1"/>
          <p:nvPr/>
        </p:nvSpPr>
        <p:spPr>
          <a:xfrm>
            <a:off x="5277046" y="1627833"/>
            <a:ext cx="11832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>
                <a:latin typeface="Arial Black" panose="020B0A04020102020204" pitchFamily="34" charset="0"/>
              </a:rPr>
              <a:t>VS. </a:t>
            </a:r>
            <a:endParaRPr kumimoji="1" lang="ja-JP" altLang="en-US" sz="3500" b="1" dirty="0">
              <a:latin typeface="Arial Black" panose="020B0A04020102020204" pitchFamily="34" charset="0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B954BA0B-229D-4A22-88B4-F275E9CAE86F}"/>
              </a:ext>
            </a:extLst>
          </p:cNvPr>
          <p:cNvSpPr/>
          <p:nvPr/>
        </p:nvSpPr>
        <p:spPr>
          <a:xfrm>
            <a:off x="268775" y="6034100"/>
            <a:ext cx="43053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ja-JP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Juric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Nucl. Phys. B </a:t>
            </a:r>
            <a:r>
              <a:rPr lang="en-US" altLang="ja-JP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1-30 (1973).</a:t>
            </a:r>
          </a:p>
          <a:p>
            <a:r>
              <a:rPr lang="en-US" altLang="ja-JP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STAR Collaboration, </a:t>
            </a:r>
            <a:r>
              <a:rPr lang="en-US" altLang="ja-JP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Physics 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(2020); </a:t>
            </a:r>
          </a:p>
          <a:p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https://doi.org/10.1038/s41567-020-0799-7</a:t>
            </a:r>
            <a:endParaRPr lang="ja-JP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7435171A-27FD-4B98-AE83-4DFDF3C40782}"/>
              </a:ext>
            </a:extLst>
          </p:cNvPr>
          <p:cNvGrpSpPr/>
          <p:nvPr/>
        </p:nvGrpSpPr>
        <p:grpSpPr>
          <a:xfrm>
            <a:off x="5277046" y="4612943"/>
            <a:ext cx="6790232" cy="2016458"/>
            <a:chOff x="5277046" y="4612943"/>
            <a:chExt cx="6790232" cy="20164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C7EA87E-024C-4A9C-B2FC-52B1600263CC}"/>
                    </a:ext>
                  </a:extLst>
                </p:cNvPr>
                <p:cNvSpPr/>
                <p:nvPr/>
              </p:nvSpPr>
              <p:spPr>
                <a:xfrm>
                  <a:off x="6294058" y="5506017"/>
                  <a:ext cx="5773220" cy="1123384"/>
                </a:xfrm>
                <a:prstGeom prst="rect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da-DK" altLang="ja-JP" sz="2100" dirty="0">
                      <a:latin typeface="CMR10"/>
                    </a:rPr>
                    <a:t>Fadeev calcuation with realistic NN/YN interactions </a:t>
                  </a:r>
                </a:p>
                <a:p>
                  <a:r>
                    <a:rPr lang="da-DK" altLang="ja-JP" sz="2100" dirty="0">
                      <a:latin typeface="CMR10"/>
                      <a:sym typeface="Wingdings" panose="05000000000000000000" pitchFamily="2" charset="2"/>
                    </a:rPr>
                    <a:t></a:t>
                  </a:r>
                  <a14:m>
                    <m:oMath xmlns:m="http://schemas.openxmlformats.org/officeDocument/2006/math">
                      <m:r>
                        <a:rPr kumimoji="1" lang="en-US" altLang="ja-JP" sz="2500" b="0" i="0" smtClean="0">
                          <a:solidFill>
                            <a:schemeClr val="tx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500" b="0" i="1" smtClean="0">
                          <a:solidFill>
                            <a:schemeClr val="tx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5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kumimoji="1" lang="en-US" altLang="ja-JP" sz="25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5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sz="25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25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kumimoji="1" lang="en-US" altLang="ja-JP" sz="25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ja-JP" sz="2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kumimoji="1" lang="en-US" altLang="ja-JP" sz="2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𝜦</m:t>
                          </m:r>
                        </m:sub>
                      </m:sSub>
                    </m:oMath>
                  </a14:m>
                  <a:r>
                    <a:rPr lang="da-DK" altLang="ja-JP" sz="2500" b="1" dirty="0">
                      <a:solidFill>
                        <a:srgbClr val="FFFF00"/>
                      </a:solidFill>
                      <a:latin typeface="CMR10"/>
                      <a:sym typeface="Wingdings" panose="05000000000000000000" pitchFamily="2" charset="2"/>
                    </a:rPr>
                    <a:t> </a:t>
                  </a:r>
                  <a:r>
                    <a:rPr lang="da-DK" altLang="ja-JP" sz="2500" b="1" dirty="0">
                      <a:solidFill>
                        <a:srgbClr val="FFFF00"/>
                      </a:solidFill>
                      <a:latin typeface="CMR10"/>
                    </a:rPr>
                    <a:t> </a:t>
                  </a:r>
                  <a:endParaRPr lang="da-DK" altLang="ja-JP" sz="2500" b="1" dirty="0">
                    <a:latin typeface="CMR10"/>
                  </a:endParaRPr>
                </a:p>
                <a:p>
                  <a:r>
                    <a:rPr lang="da-DK" altLang="ja-JP" sz="2100" dirty="0">
                      <a:latin typeface="CMR10"/>
                    </a:rPr>
                    <a:t>     (H. Kamada </a:t>
                  </a:r>
                  <a:r>
                    <a:rPr lang="da-DK" altLang="ja-JP" sz="2100" i="1" dirty="0">
                      <a:latin typeface="CMTI10"/>
                    </a:rPr>
                    <a:t>et al.</a:t>
                  </a:r>
                  <a:r>
                    <a:rPr lang="da-DK" altLang="ja-JP" sz="2100" dirty="0">
                      <a:latin typeface="CMR10"/>
                    </a:rPr>
                    <a:t>, </a:t>
                  </a:r>
                  <a:r>
                    <a:rPr lang="da-DK" altLang="ja-JP" sz="2100" i="1" dirty="0">
                      <a:latin typeface="CMTI10"/>
                    </a:rPr>
                    <a:t>Phys. Rev. C </a:t>
                  </a:r>
                  <a:r>
                    <a:rPr lang="da-DK" altLang="ja-JP" sz="2100" b="1" dirty="0">
                      <a:latin typeface="CMBX10"/>
                    </a:rPr>
                    <a:t>57</a:t>
                  </a:r>
                  <a:r>
                    <a:rPr lang="da-DK" altLang="ja-JP" sz="2100" dirty="0">
                      <a:latin typeface="CMR10"/>
                    </a:rPr>
                    <a:t>, 4 (1998))</a:t>
                  </a:r>
                  <a:endParaRPr lang="ja-JP" altLang="en-US" sz="2100" dirty="0"/>
                </a:p>
              </p:txBody>
            </p:sp>
          </mc:Choice>
          <mc:Fallback xmlns=""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C7EA87E-024C-4A9C-B2FC-52B1600263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4058" y="5506017"/>
                  <a:ext cx="5773220" cy="1123384"/>
                </a:xfrm>
                <a:prstGeom prst="rect">
                  <a:avLst/>
                </a:prstGeom>
                <a:blipFill>
                  <a:blip r:embed="rId8"/>
                  <a:stretch>
                    <a:fillRect l="-1158" t="-2674" r="-1053" b="-9091"/>
                  </a:stretch>
                </a:blip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D3E12899-0B55-412D-BF31-C818ECE8CE8A}"/>
                </a:ext>
              </a:extLst>
            </p:cNvPr>
            <p:cNvCxnSpPr/>
            <p:nvPr/>
          </p:nvCxnSpPr>
          <p:spPr>
            <a:xfrm>
              <a:off x="5277046" y="4612943"/>
              <a:ext cx="1383061" cy="0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  <a:head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301530E5-A365-4E41-A3A4-5602AA7FD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0107" y="4612943"/>
              <a:ext cx="0" cy="893074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5EB09208-80B3-42E4-9C96-0DAD84C287CD}"/>
                  </a:ext>
                </a:extLst>
              </p:cNvPr>
              <p:cNvSpPr/>
              <p:nvPr/>
            </p:nvSpPr>
            <p:spPr>
              <a:xfrm>
                <a:off x="1077359" y="5264945"/>
                <a:ext cx="3621612" cy="555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/>
                  <a:t>RMS radius,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ja-JP" alt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&lt;</m:t>
                        </m:r>
                        <m:sSup>
                          <m:sSupPr>
                            <m:ctrlP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</m:rad>
                    <m:r>
                      <a:rPr kumimoji="1" lang="en-US" altLang="ja-JP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1" lang="ja-JP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kumimoji="1"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1" lang="el-GR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kumimoji="1" lang="en-US" altLang="ja-JP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5EB09208-80B3-42E4-9C96-0DAD84C287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359" y="5264945"/>
                <a:ext cx="3621612" cy="555730"/>
              </a:xfrm>
              <a:prstGeom prst="rect">
                <a:avLst/>
              </a:prstGeom>
              <a:blipFill>
                <a:blip r:embed="rId9"/>
                <a:stretch>
                  <a:fillRect l="-15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左中かっこ 6">
            <a:extLst>
              <a:ext uri="{FF2B5EF4-FFF2-40B4-BE49-F238E27FC236}">
                <a16:creationId xmlns:a16="http://schemas.microsoft.com/office/drawing/2014/main" id="{F7132CD1-727A-41F0-9340-6243F5D3D5DC}"/>
              </a:ext>
            </a:extLst>
          </p:cNvPr>
          <p:cNvSpPr/>
          <p:nvPr/>
        </p:nvSpPr>
        <p:spPr>
          <a:xfrm>
            <a:off x="228600" y="4504575"/>
            <a:ext cx="391626" cy="593003"/>
          </a:xfrm>
          <a:prstGeom prst="leftBrac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DA1ECD6A-FD16-4BD1-9D48-0CA87D3E5E75}"/>
              </a:ext>
            </a:extLst>
          </p:cNvPr>
          <p:cNvSpPr/>
          <p:nvPr/>
        </p:nvSpPr>
        <p:spPr>
          <a:xfrm>
            <a:off x="618956" y="5344382"/>
            <a:ext cx="391622" cy="33622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8432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BA59853-43E8-4358-BF1D-3EB0F67AD14F}"/>
              </a:ext>
            </a:extLst>
          </p:cNvPr>
          <p:cNvGrpSpPr/>
          <p:nvPr/>
        </p:nvGrpSpPr>
        <p:grpSpPr>
          <a:xfrm>
            <a:off x="1022988" y="173875"/>
            <a:ext cx="5437793" cy="4503809"/>
            <a:chOff x="3597025" y="1392024"/>
            <a:chExt cx="5330936" cy="4503809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6AD4291-47C0-431F-B428-7C4355278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007" y="1528814"/>
              <a:ext cx="5073954" cy="4367019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7D6E75B-8C9E-465C-9862-6C5556712275}"/>
                </a:ext>
              </a:extLst>
            </p:cNvPr>
            <p:cNvSpPr/>
            <p:nvPr/>
          </p:nvSpPr>
          <p:spPr>
            <a:xfrm>
              <a:off x="5552964" y="2689768"/>
              <a:ext cx="2662986" cy="3980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2E756D2C-9EB8-4B3A-93CE-CF188A401B3C}"/>
                </a:ext>
              </a:extLst>
            </p:cNvPr>
            <p:cNvSpPr/>
            <p:nvPr/>
          </p:nvSpPr>
          <p:spPr>
            <a:xfrm>
              <a:off x="3597025" y="1392024"/>
              <a:ext cx="5330936" cy="1162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6" name="吹き出し: 四角形 75">
            <a:extLst>
              <a:ext uri="{FF2B5EF4-FFF2-40B4-BE49-F238E27FC236}">
                <a16:creationId xmlns:a16="http://schemas.microsoft.com/office/drawing/2014/main" id="{D62B9C5C-282C-48F4-89D3-36F7C3468775}"/>
              </a:ext>
            </a:extLst>
          </p:cNvPr>
          <p:cNvSpPr/>
          <p:nvPr/>
        </p:nvSpPr>
        <p:spPr>
          <a:xfrm>
            <a:off x="6733613" y="1301794"/>
            <a:ext cx="5403042" cy="3823528"/>
          </a:xfrm>
          <a:prstGeom prst="wedgeRectCallout">
            <a:avLst>
              <a:gd name="adj1" fmla="val -57250"/>
              <a:gd name="adj2" fmla="val 5043"/>
            </a:avLst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A9E756-B67F-4C5A-BD65-CD65B5D2AE03}"/>
              </a:ext>
            </a:extLst>
          </p:cNvPr>
          <p:cNvSpPr txBox="1"/>
          <p:nvPr/>
        </p:nvSpPr>
        <p:spPr>
          <a:xfrm>
            <a:off x="175446" y="3226281"/>
            <a:ext cx="1091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STAR</a:t>
            </a:r>
            <a:endParaRPr kumimoji="1" lang="ja-JP" altLang="en-US" sz="2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82C833F-64B0-44A7-9699-0F8788CACB55}"/>
              </a:ext>
            </a:extLst>
          </p:cNvPr>
          <p:cNvSpPr txBox="1"/>
          <p:nvPr/>
        </p:nvSpPr>
        <p:spPr>
          <a:xfrm>
            <a:off x="125778" y="2447464"/>
            <a:ext cx="1091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err="1"/>
              <a:t>HypHI</a:t>
            </a:r>
            <a:endParaRPr kumimoji="1" lang="ja-JP" altLang="en-US" sz="2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A787C4-9777-4F4B-9C65-5DEF669632D4}"/>
              </a:ext>
            </a:extLst>
          </p:cNvPr>
          <p:cNvSpPr txBox="1"/>
          <p:nvPr/>
        </p:nvSpPr>
        <p:spPr>
          <a:xfrm>
            <a:off x="24968" y="1808732"/>
            <a:ext cx="1224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ALICE 2</a:t>
            </a:r>
            <a:endParaRPr kumimoji="1" lang="ja-JP" altLang="en-US" sz="2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1F56585-9805-45E2-ABC8-EE8428F21707}"/>
              </a:ext>
            </a:extLst>
          </p:cNvPr>
          <p:cNvSpPr txBox="1"/>
          <p:nvPr/>
        </p:nvSpPr>
        <p:spPr>
          <a:xfrm>
            <a:off x="64247" y="2760224"/>
            <a:ext cx="1224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ALICE 1</a:t>
            </a:r>
            <a:endParaRPr kumimoji="1" lang="ja-JP" alt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9DD1D81-CB6D-43A4-B8EF-F8104E7D862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9900" y="149801"/>
                <a:ext cx="9718439" cy="896010"/>
              </a:xfrm>
            </p:spPr>
            <p:txBody>
              <a:bodyPr/>
              <a:lstStyle/>
              <a:p>
                <a:r>
                  <a:rPr lang="en-US" altLang="ja-JP" dirty="0"/>
                  <a:t>Lifetime vs. Binding energy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9DD1D81-CB6D-43A4-B8EF-F8104E7D86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9900" y="149801"/>
                <a:ext cx="9718439" cy="896010"/>
              </a:xfrm>
              <a:blipFill>
                <a:blip r:embed="rId3"/>
                <a:stretch>
                  <a:fillRect t="-4762" b="-149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8BEA3C7-8D4B-47E9-87BC-78E4A79F1A2B}"/>
              </a:ext>
            </a:extLst>
          </p:cNvPr>
          <p:cNvSpPr txBox="1"/>
          <p:nvPr/>
        </p:nvSpPr>
        <p:spPr>
          <a:xfrm>
            <a:off x="2012704" y="4563169"/>
            <a:ext cx="16513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Emulsion</a:t>
            </a:r>
            <a:endParaRPr kumimoji="1" lang="ja-JP" altLang="en-US" sz="25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49065B7-462E-4F58-B6F5-C23B2AED16B8}"/>
              </a:ext>
            </a:extLst>
          </p:cNvPr>
          <p:cNvSpPr txBox="1"/>
          <p:nvPr/>
        </p:nvSpPr>
        <p:spPr>
          <a:xfrm>
            <a:off x="5054527" y="4600446"/>
            <a:ext cx="1133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STAR</a:t>
            </a:r>
            <a:endParaRPr kumimoji="1" lang="ja-JP" altLang="en-US" sz="2500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0E7B8374-6FCD-42AF-9435-5FF7B1856A26}"/>
              </a:ext>
            </a:extLst>
          </p:cNvPr>
          <p:cNvCxnSpPr>
            <a:cxnSpLocks/>
          </p:cNvCxnSpPr>
          <p:nvPr/>
        </p:nvCxnSpPr>
        <p:spPr>
          <a:xfrm>
            <a:off x="2015808" y="1697923"/>
            <a:ext cx="4212907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001528D-F7F1-4E87-BBC8-634488FB2478}"/>
              </a:ext>
            </a:extLst>
          </p:cNvPr>
          <p:cNvSpPr txBox="1"/>
          <p:nvPr/>
        </p:nvSpPr>
        <p:spPr>
          <a:xfrm>
            <a:off x="49243" y="1424352"/>
            <a:ext cx="1323531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rgbClr val="00B0F0"/>
                </a:solidFill>
              </a:rPr>
              <a:t>Free Λ</a:t>
            </a:r>
            <a:endParaRPr kumimoji="1" lang="ja-JP" altLang="en-US" sz="2500" b="1" dirty="0">
              <a:solidFill>
                <a:srgbClr val="00B0F0"/>
              </a:solidFill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63AE902-4716-4016-B5DD-DBDB5A1CA266}"/>
              </a:ext>
            </a:extLst>
          </p:cNvPr>
          <p:cNvGrpSpPr/>
          <p:nvPr/>
        </p:nvGrpSpPr>
        <p:grpSpPr>
          <a:xfrm>
            <a:off x="6834711" y="1301793"/>
            <a:ext cx="5402102" cy="3710109"/>
            <a:chOff x="307093" y="1401611"/>
            <a:chExt cx="5402102" cy="3710109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3CDE48B5-F3B0-40D4-9726-408F51EE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95" y="1873442"/>
              <a:ext cx="5141648" cy="1532839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C4C2113-025E-47ED-817D-DF07C7AA57E2}"/>
                </a:ext>
              </a:extLst>
            </p:cNvPr>
            <p:cNvSpPr txBox="1"/>
            <p:nvPr/>
          </p:nvSpPr>
          <p:spPr>
            <a:xfrm>
              <a:off x="307093" y="1401611"/>
              <a:ext cx="50638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dirty="0"/>
                <a:t>ex.) Decay width of 2BD channel: </a:t>
              </a:r>
              <a:endParaRPr kumimoji="1" lang="ja-JP" altLang="en-US" sz="2200" dirty="0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9AB632C1-746D-442B-AD4A-3DE06347D885}"/>
                </a:ext>
              </a:extLst>
            </p:cNvPr>
            <p:cNvSpPr/>
            <p:nvPr/>
          </p:nvSpPr>
          <p:spPr>
            <a:xfrm>
              <a:off x="4292686" y="2641024"/>
              <a:ext cx="1224445" cy="720902"/>
            </a:xfrm>
            <a:prstGeom prst="rect">
              <a:avLst/>
            </a:prstGeom>
            <a:no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42E770C-3EDD-4CC0-A30A-B689B2266221}"/>
                </a:ext>
              </a:extLst>
            </p:cNvPr>
            <p:cNvSpPr txBox="1"/>
            <p:nvPr/>
          </p:nvSpPr>
          <p:spPr>
            <a:xfrm>
              <a:off x="3402872" y="3795470"/>
              <a:ext cx="2306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Form factor</a:t>
              </a:r>
            </a:p>
            <a:p>
              <a:r>
                <a:rPr kumimoji="1" lang="en-US" altLang="ja-JP" sz="2000" dirty="0"/>
                <a:t>(π FSI is included)</a:t>
              </a:r>
              <a:endParaRPr kumimoji="1" lang="ja-JP" altLang="en-US" sz="2000" dirty="0"/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A078DFE1-2284-489D-A9B5-C5178669CF54}"/>
                </a:ext>
              </a:extLst>
            </p:cNvPr>
            <p:cNvCxnSpPr>
              <a:cxnSpLocks/>
            </p:cNvCxnSpPr>
            <p:nvPr/>
          </p:nvCxnSpPr>
          <p:spPr>
            <a:xfrm>
              <a:off x="4848390" y="3361926"/>
              <a:ext cx="0" cy="43354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9DC1D70-A72F-429B-A900-AC85A78E542B}"/>
                </a:ext>
              </a:extLst>
            </p:cNvPr>
            <p:cNvSpPr txBox="1"/>
            <p:nvPr/>
          </p:nvSpPr>
          <p:spPr>
            <a:xfrm>
              <a:off x="538854" y="3941960"/>
              <a:ext cx="23063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Spin </a:t>
              </a:r>
              <a:r>
                <a:rPr kumimoji="1" lang="en-US" altLang="ja-JP" sz="2000" dirty="0" err="1"/>
                <a:t>indep</a:t>
              </a:r>
              <a:r>
                <a:rPr kumimoji="1" lang="en-US" altLang="ja-JP" sz="2000" dirty="0"/>
                <a:t>. amp.</a:t>
              </a:r>
              <a:endParaRPr kumimoji="1" lang="ja-JP" altLang="en-US" sz="2000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6B9BF4E-DB26-4F8E-911F-04CCF0F952CD}"/>
                </a:ext>
              </a:extLst>
            </p:cNvPr>
            <p:cNvSpPr txBox="1"/>
            <p:nvPr/>
          </p:nvSpPr>
          <p:spPr>
            <a:xfrm>
              <a:off x="1588022" y="4711610"/>
              <a:ext cx="23063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Spin dep. amp.</a:t>
              </a:r>
              <a:endParaRPr kumimoji="1" lang="ja-JP" altLang="en-US" sz="2000" dirty="0"/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C4FC86A9-ED2F-4BB3-A2DD-FDCD77F02689}"/>
                </a:ext>
              </a:extLst>
            </p:cNvPr>
            <p:cNvCxnSpPr>
              <a:cxnSpLocks/>
            </p:cNvCxnSpPr>
            <p:nvPr/>
          </p:nvCxnSpPr>
          <p:spPr>
            <a:xfrm>
              <a:off x="3061207" y="3164717"/>
              <a:ext cx="0" cy="153554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1850910A-FCDF-47A1-8D71-F464097524AE}"/>
                </a:ext>
              </a:extLst>
            </p:cNvPr>
            <p:cNvCxnSpPr>
              <a:cxnSpLocks/>
            </p:cNvCxnSpPr>
            <p:nvPr/>
          </p:nvCxnSpPr>
          <p:spPr>
            <a:xfrm>
              <a:off x="2305765" y="3222394"/>
              <a:ext cx="0" cy="759594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56A89E4E-DCF1-4DDF-9C56-D3AE0BC96D67}"/>
              </a:ext>
            </a:extLst>
          </p:cNvPr>
          <p:cNvGrpSpPr/>
          <p:nvPr/>
        </p:nvGrpSpPr>
        <p:grpSpPr>
          <a:xfrm>
            <a:off x="4877861" y="1112062"/>
            <a:ext cx="1660702" cy="1161097"/>
            <a:chOff x="6502858" y="4471949"/>
            <a:chExt cx="1660702" cy="1161097"/>
          </a:xfrm>
        </p:grpSpPr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D6713B66-1EC1-401E-B15B-A1C094BA77DD}"/>
                </a:ext>
              </a:extLst>
            </p:cNvPr>
            <p:cNvSpPr/>
            <p:nvPr/>
          </p:nvSpPr>
          <p:spPr>
            <a:xfrm>
              <a:off x="6502858" y="4480377"/>
              <a:ext cx="1472661" cy="1152669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0B285755-279D-475C-8111-71A511A71C8B}"/>
                </a:ext>
              </a:extLst>
            </p:cNvPr>
            <p:cNvGrpSpPr/>
            <p:nvPr/>
          </p:nvGrpSpPr>
          <p:grpSpPr>
            <a:xfrm>
              <a:off x="6662205" y="5069208"/>
              <a:ext cx="1140985" cy="397973"/>
              <a:chOff x="3705366" y="2685836"/>
              <a:chExt cx="1140985" cy="397973"/>
            </a:xfrm>
          </p:grpSpPr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02387565-BCB0-45D3-B474-2F0E283CC966}"/>
                  </a:ext>
                </a:extLst>
              </p:cNvPr>
              <p:cNvSpPr/>
              <p:nvPr/>
            </p:nvSpPr>
            <p:spPr>
              <a:xfrm>
                <a:off x="4211731" y="2812105"/>
                <a:ext cx="128257" cy="12825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1A6CB7AD-A6BD-43FD-92C5-A30E47704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1563" y="2884823"/>
                <a:ext cx="21411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大かっこ 59">
                <a:extLst>
                  <a:ext uri="{FF2B5EF4-FFF2-40B4-BE49-F238E27FC236}">
                    <a16:creationId xmlns:a16="http://schemas.microsoft.com/office/drawing/2014/main" id="{DF664388-B872-4C8F-96C8-4595FA1E0468}"/>
                  </a:ext>
                </a:extLst>
              </p:cNvPr>
              <p:cNvSpPr/>
              <p:nvPr/>
            </p:nvSpPr>
            <p:spPr>
              <a:xfrm>
                <a:off x="3705366" y="2685836"/>
                <a:ext cx="1140985" cy="397973"/>
              </a:xfrm>
              <a:prstGeom prst="bracketPair">
                <a:avLst>
                  <a:gd name="adj" fmla="val 44102"/>
                </a:avLst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96979B80-AB91-4A48-AB5D-7BEF92B32248}"/>
                </a:ext>
              </a:extLst>
            </p:cNvPr>
            <p:cNvSpPr txBox="1"/>
            <p:nvPr/>
          </p:nvSpPr>
          <p:spPr>
            <a:xfrm>
              <a:off x="6543245" y="4471949"/>
              <a:ext cx="162031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500" dirty="0">
                  <a:solidFill>
                    <a:schemeClr val="accent1">
                      <a:lumMod val="75000"/>
                    </a:schemeClr>
                  </a:solidFill>
                </a:rPr>
                <a:t>This exp.</a:t>
              </a:r>
              <a:endParaRPr kumimoji="1" lang="ja-JP" altLang="en-US" sz="25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8C6C6ECA-5A78-445F-B09C-65A7DB187EBC}"/>
                  </a:ext>
                </a:extLst>
              </p:cNvPr>
              <p:cNvSpPr txBox="1"/>
              <p:nvPr/>
            </p:nvSpPr>
            <p:spPr>
              <a:xfrm>
                <a:off x="256658" y="5785085"/>
                <a:ext cx="5919904" cy="861774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500" u="sng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rPr>
                  <a:t>Proposed experiment (C12-19-002)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500" b="0" i="1" smtClean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ja-JP" sz="2500" b="0" i="0" smtClean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kumimoji="1" lang="en-US" altLang="ja-JP" sz="2500" b="0" i="1" smtClean="0">
                                <a:solidFill>
                                  <a:schemeClr val="bg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500" b="0" i="1" smtClean="0">
                                <a:solidFill>
                                  <a:schemeClr val="bg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500" b="0" i="0" smtClean="0">
                                <a:solidFill>
                                  <a:schemeClr val="bg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stat</m:t>
                            </m:r>
                            <m:r>
                              <a:rPr kumimoji="1" lang="en-US" altLang="ja-JP" sz="2500" b="0" i="1" smtClean="0">
                                <a:solidFill>
                                  <a:schemeClr val="bg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sup>
                        </m:sSup>
                      </m:e>
                    </m:d>
                    <m:r>
                      <a:rPr kumimoji="1" lang="en-US" altLang="ja-JP" sz="2500" b="0" i="1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kumimoji="1" lang="ja-JP" altLang="en-US" sz="25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kumimoji="1" lang="en-US" altLang="ja-JP" sz="25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rPr>
                  <a:t>keV,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500" i="1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ja-JP" sz="250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kumimoji="1" lang="en-US" altLang="ja-JP" sz="2500" i="1">
                                <a:solidFill>
                                  <a:schemeClr val="bg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500" i="1">
                                <a:solidFill>
                                  <a:schemeClr val="bg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500" b="0" i="0" smtClean="0">
                                <a:solidFill>
                                  <a:schemeClr val="bg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sys</m:t>
                            </m:r>
                            <m:r>
                              <a:rPr kumimoji="1" lang="en-US" altLang="ja-JP" sz="2500" i="1">
                                <a:solidFill>
                                  <a:schemeClr val="bg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sup>
                        </m:sSup>
                      </m:e>
                    </m:d>
                    <m:r>
                      <a:rPr kumimoji="1" lang="en-US" altLang="ja-JP" sz="2500" i="1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500" b="0" i="1" smtClean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kumimoji="1" lang="en-US" altLang="ja-JP" sz="2500" i="1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1" lang="ja-JP" altLang="en-US" sz="25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kumimoji="1" lang="en-US" altLang="ja-JP" sz="2500" dirty="0">
                    <a:solidFill>
                      <a:schemeClr val="bg1">
                        <a:lumMod val="85000"/>
                        <a:lumOff val="15000"/>
                      </a:schemeClr>
                    </a:solidFill>
                  </a:rPr>
                  <a:t>keV</a:t>
                </a:r>
                <a:endParaRPr kumimoji="1" lang="ja-JP" altLang="en-US" sz="2500" dirty="0">
                  <a:solidFill>
                    <a:schemeClr val="bg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8C6C6ECA-5A78-445F-B09C-65A7DB187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58" y="5785085"/>
                <a:ext cx="5919904" cy="861774"/>
              </a:xfrm>
              <a:prstGeom prst="rect">
                <a:avLst/>
              </a:prstGeom>
              <a:blipFill>
                <a:blip r:embed="rId5"/>
                <a:stretch>
                  <a:fillRect l="-1648" t="-6383" b="-156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E7AEFDD7-5CBE-48E7-A756-C76534E5B748}"/>
                  </a:ext>
                </a:extLst>
              </p:cNvPr>
              <p:cNvSpPr txBox="1"/>
              <p:nvPr/>
            </p:nvSpPr>
            <p:spPr>
              <a:xfrm>
                <a:off x="10820303" y="4511042"/>
                <a:ext cx="1287863" cy="5581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500" b="0" i="1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kumimoji="1" lang="en-US" altLang="ja-JP" sz="2500" b="0" i="1" smtClean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1" lang="en-US" altLang="ja-JP" sz="2500" b="0" i="1" smtClean="0">
                                  <a:solidFill>
                                    <a:schemeClr val="bg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500" b="0" i="1" smtClean="0">
                                  <a:solidFill>
                                    <a:schemeClr val="bg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500" b="0" i="0" smtClean="0">
                                  <a:solidFill>
                                    <a:schemeClr val="bg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kumimoji="1" lang="ja-JP" altLang="en-US" sz="2500" dirty="0">
                  <a:solidFill>
                    <a:schemeClr val="bg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E7AEFDD7-5CBE-48E7-A756-C76534E5B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303" y="4511042"/>
                <a:ext cx="1287863" cy="5581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6297701C-2CEE-436A-87C7-5B1F494EF845}"/>
                  </a:ext>
                </a:extLst>
              </p:cNvPr>
              <p:cNvSpPr txBox="1"/>
              <p:nvPr/>
            </p:nvSpPr>
            <p:spPr>
              <a:xfrm>
                <a:off x="6634908" y="5705092"/>
                <a:ext cx="5437793" cy="919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600" b="1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Best Accuracy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6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6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kumimoji="1" lang="en-US" altLang="ja-JP" sz="2600" b="1" i="0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sub>
                    </m:sSub>
                  </m:oMath>
                </a14:m>
                <a:r>
                  <a:rPr kumimoji="1" lang="en-US" altLang="ja-JP" sz="2600" b="1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sz="2600" b="1" i="1" dirty="0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kumimoji="1" lang="en-US" altLang="ja-JP" sz="2600" b="1" i="0" dirty="0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sub>
                      <m:sup>
                        <m:r>
                          <a:rPr lang="en-US" altLang="ja-JP" sz="26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altLang="ja-JP" sz="2600" b="1" i="0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sPre>
                  </m:oMath>
                </a14:m>
                <a:r>
                  <a:rPr kumimoji="1" lang="en-US" altLang="ja-JP" sz="2600" b="1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)</a:t>
                </a:r>
              </a:p>
              <a:p>
                <a:r>
                  <a:rPr kumimoji="1" lang="en-US" altLang="ja-JP" sz="2600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  <a:sym typeface="Wingdings" panose="05000000000000000000" pitchFamily="2" charset="2"/>
                  </a:rPr>
                  <a:t> Pin down the hyperon puzzle</a:t>
                </a:r>
                <a:endParaRPr kumimoji="1" lang="ja-JP" altLang="en-US" sz="2600" dirty="0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6297701C-2CEE-436A-87C7-5B1F494EF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908" y="5705092"/>
                <a:ext cx="5437793" cy="919226"/>
              </a:xfrm>
              <a:prstGeom prst="rect">
                <a:avLst/>
              </a:prstGeom>
              <a:blipFill>
                <a:blip r:embed="rId7"/>
                <a:stretch>
                  <a:fillRect l="-2018" t="-3974" b="-152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矢印: 下 68">
            <a:extLst>
              <a:ext uri="{FF2B5EF4-FFF2-40B4-BE49-F238E27FC236}">
                <a16:creationId xmlns:a16="http://schemas.microsoft.com/office/drawing/2014/main" id="{BFA728C9-BCB8-4E3C-9B70-F93F7D41B339}"/>
              </a:ext>
            </a:extLst>
          </p:cNvPr>
          <p:cNvSpPr/>
          <p:nvPr/>
        </p:nvSpPr>
        <p:spPr>
          <a:xfrm>
            <a:off x="3018133" y="1737063"/>
            <a:ext cx="337647" cy="819854"/>
          </a:xfrm>
          <a:prstGeom prst="downArrow">
            <a:avLst/>
          </a:prstGeom>
          <a:solidFill>
            <a:schemeClr val="accent4">
              <a:lumMod val="75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69AFE104-4960-4C2B-B307-3E5E55A85578}"/>
              </a:ext>
            </a:extLst>
          </p:cNvPr>
          <p:cNvSpPr txBox="1"/>
          <p:nvPr/>
        </p:nvSpPr>
        <p:spPr>
          <a:xfrm>
            <a:off x="3355780" y="1842201"/>
            <a:ext cx="89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85000"/>
                    <a:lumOff val="15000"/>
                  </a:schemeClr>
                </a:solidFill>
              </a:rPr>
              <a:t>π FIS</a:t>
            </a:r>
            <a:endParaRPr kumimoji="1" lang="ja-JP" alt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0275C3C-21A1-42E7-97A8-2AE9C6719353}"/>
              </a:ext>
            </a:extLst>
          </p:cNvPr>
          <p:cNvSpPr txBox="1"/>
          <p:nvPr/>
        </p:nvSpPr>
        <p:spPr>
          <a:xfrm>
            <a:off x="1433709" y="5090062"/>
            <a:ext cx="237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2BD: 60±110 keV</a:t>
            </a:r>
          </a:p>
          <a:p>
            <a:r>
              <a:rPr kumimoji="1" lang="en-US" altLang="ja-JP" dirty="0"/>
              <a:t>3BD: 230±110 keV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7AE135DB-2AD4-4FE4-93EA-C329A66D80E6}"/>
              </a:ext>
            </a:extLst>
          </p:cNvPr>
          <p:cNvSpPr txBox="1"/>
          <p:nvPr/>
        </p:nvSpPr>
        <p:spPr>
          <a:xfrm>
            <a:off x="4357204" y="5100095"/>
            <a:ext cx="237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2BD: 176±150 keV</a:t>
            </a:r>
          </a:p>
          <a:p>
            <a:r>
              <a:rPr kumimoji="1" lang="en-US" altLang="ja-JP" dirty="0"/>
              <a:t>3BD: 586±160 keV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9D0A8042-D720-48D9-ACBA-81CA9D790083}"/>
              </a:ext>
            </a:extLst>
          </p:cNvPr>
          <p:cNvSpPr txBox="1"/>
          <p:nvPr/>
        </p:nvSpPr>
        <p:spPr>
          <a:xfrm>
            <a:off x="4306644" y="4941534"/>
            <a:ext cx="1922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PRA982 (2019)811—814 </a:t>
            </a:r>
            <a:endParaRPr kumimoji="1" lang="ja-JP" altLang="en-US" sz="1200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A5E2D35-2216-4217-8E69-DA7644ABFFB9}"/>
              </a:ext>
            </a:extLst>
          </p:cNvPr>
          <p:cNvSpPr txBox="1"/>
          <p:nvPr/>
        </p:nvSpPr>
        <p:spPr>
          <a:xfrm>
            <a:off x="1433709" y="4900898"/>
            <a:ext cx="1709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NPB52 (1973)1—30 </a:t>
            </a:r>
            <a:endParaRPr kumimoji="1" lang="ja-JP" altLang="en-US" sz="1200" dirty="0"/>
          </a:p>
        </p:txBody>
      </p:sp>
      <p:sp>
        <p:nvSpPr>
          <p:cNvPr id="86" name="大かっこ 85">
            <a:extLst>
              <a:ext uri="{FF2B5EF4-FFF2-40B4-BE49-F238E27FC236}">
                <a16:creationId xmlns:a16="http://schemas.microsoft.com/office/drawing/2014/main" id="{9E52FF69-2CD7-4AD5-8B1C-22D2C147EEE6}"/>
              </a:ext>
            </a:extLst>
          </p:cNvPr>
          <p:cNvSpPr/>
          <p:nvPr/>
        </p:nvSpPr>
        <p:spPr>
          <a:xfrm>
            <a:off x="1339426" y="4988152"/>
            <a:ext cx="2348408" cy="680464"/>
          </a:xfrm>
          <a:prstGeom prst="bracketPair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大かっこ 86">
            <a:extLst>
              <a:ext uri="{FF2B5EF4-FFF2-40B4-BE49-F238E27FC236}">
                <a16:creationId xmlns:a16="http://schemas.microsoft.com/office/drawing/2014/main" id="{BAAB55F4-7828-4717-824E-99663E72258A}"/>
              </a:ext>
            </a:extLst>
          </p:cNvPr>
          <p:cNvSpPr/>
          <p:nvPr/>
        </p:nvSpPr>
        <p:spPr>
          <a:xfrm>
            <a:off x="4253503" y="5011902"/>
            <a:ext cx="2348408" cy="680464"/>
          </a:xfrm>
          <a:prstGeom prst="bracketPair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F2A1BFF-6544-451D-922C-6DF0C56281E5}"/>
              </a:ext>
            </a:extLst>
          </p:cNvPr>
          <p:cNvSpPr/>
          <p:nvPr/>
        </p:nvSpPr>
        <p:spPr>
          <a:xfrm>
            <a:off x="1081916" y="988662"/>
            <a:ext cx="377379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700" dirty="0">
                <a:latin typeface="Times New Roman" panose="02020603050405020304" pitchFamily="18" charset="0"/>
              </a:rPr>
              <a:t>arXiv:2006.16718v2 [</a:t>
            </a:r>
            <a:r>
              <a:rPr lang="en-US" altLang="ja-JP" sz="1700" dirty="0" err="1">
                <a:latin typeface="Times New Roman" panose="02020603050405020304" pitchFamily="18" charset="0"/>
              </a:rPr>
              <a:t>nucl-th</a:t>
            </a:r>
            <a:r>
              <a:rPr lang="en-US" altLang="ja-JP" sz="1700" dirty="0">
                <a:latin typeface="Times New Roman" panose="02020603050405020304" pitchFamily="18" charset="0"/>
              </a:rPr>
              <a:t>] 8 Jul 2020</a:t>
            </a:r>
            <a:endParaRPr lang="ja-JP" altLang="en-US" sz="1700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1DDD30C9-5443-40A7-B3B4-0B5476806769}"/>
              </a:ext>
            </a:extLst>
          </p:cNvPr>
          <p:cNvSpPr txBox="1"/>
          <p:nvPr/>
        </p:nvSpPr>
        <p:spPr>
          <a:xfrm>
            <a:off x="3122835" y="4273536"/>
            <a:ext cx="30302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Binding energy (keV)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BD4DF1A5-D5D4-4CA0-B873-CEF34B306D5A}"/>
              </a:ext>
            </a:extLst>
          </p:cNvPr>
          <p:cNvCxnSpPr>
            <a:cxnSpLocks/>
          </p:cNvCxnSpPr>
          <p:nvPr/>
        </p:nvCxnSpPr>
        <p:spPr>
          <a:xfrm flipV="1">
            <a:off x="5541524" y="4042197"/>
            <a:ext cx="0" cy="6280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320CBC8-7D7A-480F-99CF-559411642155}"/>
              </a:ext>
            </a:extLst>
          </p:cNvPr>
          <p:cNvCxnSpPr>
            <a:cxnSpLocks/>
          </p:cNvCxnSpPr>
          <p:nvPr/>
        </p:nvCxnSpPr>
        <p:spPr>
          <a:xfrm flipV="1">
            <a:off x="3171355" y="4049596"/>
            <a:ext cx="0" cy="6280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B264486A-A65E-45F7-9613-58811BD32B55}"/>
              </a:ext>
            </a:extLst>
          </p:cNvPr>
          <p:cNvSpPr txBox="1"/>
          <p:nvPr/>
        </p:nvSpPr>
        <p:spPr>
          <a:xfrm rot="16200000">
            <a:off x="662667" y="1908268"/>
            <a:ext cx="163416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Lifetime (</a:t>
            </a:r>
            <a:r>
              <a:rPr kumimoji="1" lang="en-US" altLang="ja-JP" dirty="0" err="1">
                <a:solidFill>
                  <a:schemeClr val="bg1"/>
                </a:solidFill>
              </a:rPr>
              <a:t>ps</a:t>
            </a:r>
            <a:r>
              <a:rPr kumimoji="1" lang="en-US" altLang="ja-JP" dirty="0">
                <a:solidFill>
                  <a:schemeClr val="bg1"/>
                </a:solidFill>
              </a:rPr>
              <a:t>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AD7EA04-F350-4B84-8C0D-7A7FCA77632F}"/>
              </a:ext>
            </a:extLst>
          </p:cNvPr>
          <p:cNvCxnSpPr>
            <a:cxnSpLocks/>
          </p:cNvCxnSpPr>
          <p:nvPr/>
        </p:nvCxnSpPr>
        <p:spPr>
          <a:xfrm>
            <a:off x="1137014" y="2827122"/>
            <a:ext cx="878794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7619726A-DADA-49C0-B250-C980FFF84D58}"/>
              </a:ext>
            </a:extLst>
          </p:cNvPr>
          <p:cNvCxnSpPr>
            <a:cxnSpLocks/>
          </p:cNvCxnSpPr>
          <p:nvPr/>
        </p:nvCxnSpPr>
        <p:spPr>
          <a:xfrm>
            <a:off x="1137014" y="3443547"/>
            <a:ext cx="824203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DA104F65-4996-4069-A98D-F9FE3605231F}"/>
              </a:ext>
            </a:extLst>
          </p:cNvPr>
          <p:cNvCxnSpPr>
            <a:cxnSpLocks/>
          </p:cNvCxnSpPr>
          <p:nvPr/>
        </p:nvCxnSpPr>
        <p:spPr>
          <a:xfrm>
            <a:off x="1232550" y="2024176"/>
            <a:ext cx="755963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508723E-5506-4AD6-8337-D2778CBE0302}"/>
              </a:ext>
            </a:extLst>
          </p:cNvPr>
          <p:cNvCxnSpPr>
            <a:cxnSpLocks/>
          </p:cNvCxnSpPr>
          <p:nvPr/>
        </p:nvCxnSpPr>
        <p:spPr>
          <a:xfrm>
            <a:off x="1137014" y="2858966"/>
            <a:ext cx="878794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F23DE8C5-D8F2-4A01-A15C-5EAB802F29E9}"/>
              </a:ext>
            </a:extLst>
          </p:cNvPr>
          <p:cNvCxnSpPr>
            <a:cxnSpLocks/>
          </p:cNvCxnSpPr>
          <p:nvPr/>
        </p:nvCxnSpPr>
        <p:spPr>
          <a:xfrm>
            <a:off x="1198429" y="1697923"/>
            <a:ext cx="755963" cy="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25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0F9CD-A35F-4688-9F27-2118780B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5" y="140950"/>
            <a:ext cx="7086139" cy="101522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Charge Symmetry Breaking in the ΛN interaction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9F7519F0-AAFB-467C-93A8-D755588DAA3B}"/>
                  </a:ext>
                </a:extLst>
              </p:cNvPr>
              <p:cNvSpPr/>
              <p:nvPr/>
            </p:nvSpPr>
            <p:spPr>
              <a:xfrm>
                <a:off x="8486468" y="830370"/>
                <a:ext cx="949911" cy="94991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3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sz="35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5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1" lang="ja-JP" altLang="en-US" sz="3500" b="1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9F7519F0-AAFB-467C-93A8-D755588DA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468" y="830370"/>
                <a:ext cx="949911" cy="94991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63EC74E6-4AC5-40C7-AA64-93DF37FF1BE7}"/>
                  </a:ext>
                </a:extLst>
              </p:cNvPr>
              <p:cNvSpPr/>
              <p:nvPr/>
            </p:nvSpPr>
            <p:spPr>
              <a:xfrm>
                <a:off x="10539310" y="830373"/>
                <a:ext cx="949911" cy="94991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3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sz="35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5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1" lang="ja-JP" altLang="en-US" sz="3500" b="1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63EC74E6-4AC5-40C7-AA64-93DF37FF1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310" y="830373"/>
                <a:ext cx="949911" cy="94991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4A4498F-C4B6-429E-85AE-1E44CD679CE0}"/>
              </a:ext>
            </a:extLst>
          </p:cNvPr>
          <p:cNvGrpSpPr/>
          <p:nvPr/>
        </p:nvGrpSpPr>
        <p:grpSpPr>
          <a:xfrm>
            <a:off x="559284" y="1542449"/>
            <a:ext cx="3205927" cy="2686532"/>
            <a:chOff x="1480457" y="1926771"/>
            <a:chExt cx="3897086" cy="3265715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635EA93D-85BD-430A-BE15-CE52D4270233}"/>
                </a:ext>
              </a:extLst>
            </p:cNvPr>
            <p:cNvSpPr/>
            <p:nvPr/>
          </p:nvSpPr>
          <p:spPr>
            <a:xfrm>
              <a:off x="1480457" y="1926771"/>
              <a:ext cx="3897086" cy="326571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A2B45B7-88DD-429E-B6BB-18AC433F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940" y="2078495"/>
              <a:ext cx="3579949" cy="2917583"/>
            </a:xfrm>
            <a:prstGeom prst="rect">
              <a:avLst/>
            </a:prstGeom>
          </p:spPr>
        </p:pic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185D4100-06A8-4079-8F37-F7ED4E447823}"/>
                </a:ext>
              </a:extLst>
            </p:cNvPr>
            <p:cNvSpPr/>
            <p:nvPr/>
          </p:nvSpPr>
          <p:spPr>
            <a:xfrm>
              <a:off x="1901680" y="3565289"/>
              <a:ext cx="949911" cy="949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000" b="1" dirty="0">
                  <a:solidFill>
                    <a:schemeClr val="tx1">
                      <a:lumMod val="95000"/>
                    </a:schemeClr>
                  </a:solidFill>
                </a:rPr>
                <a:t>0</a:t>
              </a:r>
              <a:r>
                <a:rPr kumimoji="1" lang="en-US" altLang="ja-JP" sz="3000" b="1" baseline="30000" dirty="0">
                  <a:solidFill>
                    <a:schemeClr val="tx1">
                      <a:lumMod val="95000"/>
                    </a:schemeClr>
                  </a:solidFill>
                </a:rPr>
                <a:t>+</a:t>
              </a:r>
              <a:endParaRPr kumimoji="1" lang="ja-JP" altLang="en-US" sz="3000" b="1" baseline="30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7C1AA437-EE7F-4CAA-9ECD-30903D9968FB}"/>
                </a:ext>
              </a:extLst>
            </p:cNvPr>
            <p:cNvSpPr/>
            <p:nvPr/>
          </p:nvSpPr>
          <p:spPr>
            <a:xfrm>
              <a:off x="4030377" y="2857222"/>
              <a:ext cx="949911" cy="949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000" b="1" dirty="0">
                  <a:solidFill>
                    <a:schemeClr val="tx1">
                      <a:lumMod val="95000"/>
                    </a:schemeClr>
                  </a:solidFill>
                </a:rPr>
                <a:t>0</a:t>
              </a:r>
              <a:r>
                <a:rPr kumimoji="1" lang="en-US" altLang="ja-JP" sz="3000" b="1" baseline="30000" dirty="0">
                  <a:solidFill>
                    <a:schemeClr val="tx1">
                      <a:lumMod val="95000"/>
                    </a:schemeClr>
                  </a:solidFill>
                </a:rPr>
                <a:t>+</a:t>
              </a:r>
              <a:endParaRPr kumimoji="1" lang="ja-JP" altLang="en-US" sz="3000" b="1" baseline="30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CF93178-D14B-4CD9-AA1A-6BA1E7F2F68A}"/>
              </a:ext>
            </a:extLst>
          </p:cNvPr>
          <p:cNvGrpSpPr/>
          <p:nvPr/>
        </p:nvGrpSpPr>
        <p:grpSpPr>
          <a:xfrm>
            <a:off x="4396993" y="1584349"/>
            <a:ext cx="3180793" cy="2665470"/>
            <a:chOff x="7285565" y="1989170"/>
            <a:chExt cx="3897086" cy="3265715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AB5A11C5-1E52-4494-B9A9-5BD0C3327CA9}"/>
                </a:ext>
              </a:extLst>
            </p:cNvPr>
            <p:cNvSpPr/>
            <p:nvPr/>
          </p:nvSpPr>
          <p:spPr>
            <a:xfrm>
              <a:off x="7285565" y="1989170"/>
              <a:ext cx="3897086" cy="326571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804148D-5490-4010-B0A7-FC3146BF2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073" y="2106498"/>
              <a:ext cx="3716069" cy="2917583"/>
            </a:xfrm>
            <a:prstGeom prst="rect">
              <a:avLst/>
            </a:prstGeom>
          </p:spPr>
        </p:pic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F33A3EFF-AF6E-49AB-900F-D23157496D3D}"/>
                </a:ext>
              </a:extLst>
            </p:cNvPr>
            <p:cNvSpPr/>
            <p:nvPr/>
          </p:nvSpPr>
          <p:spPr>
            <a:xfrm>
              <a:off x="9883954" y="3157959"/>
              <a:ext cx="949911" cy="949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000" b="1" dirty="0">
                  <a:solidFill>
                    <a:schemeClr val="tx1">
                      <a:lumMod val="95000"/>
                    </a:schemeClr>
                  </a:solidFill>
                </a:rPr>
                <a:t>1</a:t>
              </a:r>
              <a:r>
                <a:rPr kumimoji="1" lang="en-US" altLang="ja-JP" sz="3000" b="1" baseline="30000" dirty="0">
                  <a:solidFill>
                    <a:schemeClr val="tx1">
                      <a:lumMod val="95000"/>
                    </a:schemeClr>
                  </a:solidFill>
                </a:rPr>
                <a:t>+</a:t>
              </a:r>
              <a:endParaRPr kumimoji="1" lang="ja-JP" altLang="en-US" sz="3000" b="1" baseline="30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6D994F3B-9E18-4D45-B6F0-DE7323F2E1B6}"/>
                </a:ext>
              </a:extLst>
            </p:cNvPr>
            <p:cNvSpPr/>
            <p:nvPr/>
          </p:nvSpPr>
          <p:spPr>
            <a:xfrm>
              <a:off x="7635598" y="3147073"/>
              <a:ext cx="949911" cy="949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000" b="1" dirty="0">
                  <a:solidFill>
                    <a:schemeClr val="tx1">
                      <a:lumMod val="95000"/>
                    </a:schemeClr>
                  </a:solidFill>
                </a:rPr>
                <a:t>1</a:t>
              </a:r>
              <a:r>
                <a:rPr kumimoji="1" lang="en-US" altLang="ja-JP" sz="3000" b="1" baseline="30000" dirty="0">
                  <a:solidFill>
                    <a:schemeClr val="tx1">
                      <a:lumMod val="95000"/>
                    </a:schemeClr>
                  </a:solidFill>
                </a:rPr>
                <a:t>+</a:t>
              </a:r>
              <a:endParaRPr kumimoji="1" lang="ja-JP" altLang="en-US" sz="3000" b="1" baseline="30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D6F49FA-384A-4174-A959-4A5AEEAA8E74}"/>
              </a:ext>
            </a:extLst>
          </p:cNvPr>
          <p:cNvSpPr txBox="1"/>
          <p:nvPr/>
        </p:nvSpPr>
        <p:spPr>
          <a:xfrm>
            <a:off x="9518309" y="905215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Mirror</a:t>
            </a:r>
            <a:endParaRPr kumimoji="1" lang="ja-JP" altLang="en-US" sz="2000" b="1" dirty="0"/>
          </a:p>
        </p:txBody>
      </p:sp>
      <p:sp>
        <p:nvSpPr>
          <p:cNvPr id="64" name="矢印: 左右 63">
            <a:extLst>
              <a:ext uri="{FF2B5EF4-FFF2-40B4-BE49-F238E27FC236}">
                <a16:creationId xmlns:a16="http://schemas.microsoft.com/office/drawing/2014/main" id="{35BD1092-9883-4D53-9AE1-6202DA697839}"/>
              </a:ext>
            </a:extLst>
          </p:cNvPr>
          <p:cNvSpPr/>
          <p:nvPr/>
        </p:nvSpPr>
        <p:spPr>
          <a:xfrm>
            <a:off x="9647394" y="1305326"/>
            <a:ext cx="674100" cy="214062"/>
          </a:xfrm>
          <a:prstGeom prst="left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A468EB-8E5A-4565-9066-9A4132403BCC}"/>
              </a:ext>
            </a:extLst>
          </p:cNvPr>
          <p:cNvSpPr txBox="1"/>
          <p:nvPr/>
        </p:nvSpPr>
        <p:spPr>
          <a:xfrm>
            <a:off x="4967792" y="1135300"/>
            <a:ext cx="19376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Balanced</a:t>
            </a:r>
            <a:endParaRPr kumimoji="1" lang="ja-JP" altLang="en-US" sz="25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304E3CEE-723C-42CE-8B11-314F200A974C}"/>
              </a:ext>
            </a:extLst>
          </p:cNvPr>
          <p:cNvSpPr txBox="1"/>
          <p:nvPr/>
        </p:nvSpPr>
        <p:spPr>
          <a:xfrm>
            <a:off x="937078" y="1110298"/>
            <a:ext cx="2096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Unbalanced</a:t>
            </a:r>
            <a:endParaRPr kumimoji="1" lang="ja-JP" altLang="en-US" sz="25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5D2069A-6016-4E9B-BD94-F82B459C4D97}"/>
              </a:ext>
            </a:extLst>
          </p:cNvPr>
          <p:cNvGrpSpPr/>
          <p:nvPr/>
        </p:nvGrpSpPr>
        <p:grpSpPr>
          <a:xfrm>
            <a:off x="4824105" y="4939139"/>
            <a:ext cx="844780" cy="1078976"/>
            <a:chOff x="3410545" y="5538648"/>
            <a:chExt cx="844780" cy="107897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5903EAC-5FBF-44D2-AFAA-8187A592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545" y="5538648"/>
              <a:ext cx="844780" cy="1078976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D3034E-6602-4C4D-B74D-7BB81A1011F8}"/>
                </a:ext>
              </a:extLst>
            </p:cNvPr>
            <p:cNvSpPr txBox="1"/>
            <p:nvPr/>
          </p:nvSpPr>
          <p:spPr>
            <a:xfrm>
              <a:off x="3636628" y="5965370"/>
              <a:ext cx="320594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Λ</a:t>
              </a:r>
              <a:endParaRPr kumimoji="1" lang="ja-JP" altLang="en-US" sz="2000" b="1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EC03252-FD9A-42C9-8652-81EF1596F8E1}"/>
              </a:ext>
            </a:extLst>
          </p:cNvPr>
          <p:cNvGrpSpPr/>
          <p:nvPr/>
        </p:nvGrpSpPr>
        <p:grpSpPr>
          <a:xfrm>
            <a:off x="6236006" y="4367854"/>
            <a:ext cx="730650" cy="1077143"/>
            <a:chOff x="4255325" y="5540481"/>
            <a:chExt cx="730650" cy="107714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57C2124-D2B9-4443-8B1F-60B7A263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325" y="5540481"/>
              <a:ext cx="730650" cy="1077143"/>
            </a:xfrm>
            <a:prstGeom prst="rect">
              <a:avLst/>
            </a:prstGeom>
          </p:spPr>
        </p:pic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D5B39409-90A5-4B84-A5B2-1957AFE3068F}"/>
                </a:ext>
              </a:extLst>
            </p:cNvPr>
            <p:cNvSpPr txBox="1"/>
            <p:nvPr/>
          </p:nvSpPr>
          <p:spPr>
            <a:xfrm>
              <a:off x="4460353" y="5988468"/>
              <a:ext cx="320594" cy="40011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</a:t>
              </a:r>
              <a:endParaRPr kumimoji="1" lang="ja-JP" altLang="en-US" sz="2000" b="1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835B964-BB36-4BBF-914E-6C5641D14DDF}"/>
              </a:ext>
            </a:extLst>
          </p:cNvPr>
          <p:cNvGrpSpPr/>
          <p:nvPr/>
        </p:nvGrpSpPr>
        <p:grpSpPr>
          <a:xfrm>
            <a:off x="6197618" y="5633292"/>
            <a:ext cx="882236" cy="993010"/>
            <a:chOff x="7450926" y="5624614"/>
            <a:chExt cx="882236" cy="99301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CB3D34C2-4EC5-499A-BA9A-7CEC2570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926" y="5624614"/>
              <a:ext cx="882236" cy="993010"/>
            </a:xfrm>
            <a:prstGeom prst="rect">
              <a:avLst/>
            </a:prstGeom>
          </p:spPr>
        </p:pic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227966B5-2E67-4E0B-BB2F-3AD30B26E1E0}"/>
                </a:ext>
              </a:extLst>
            </p:cNvPr>
            <p:cNvSpPr txBox="1"/>
            <p:nvPr/>
          </p:nvSpPr>
          <p:spPr>
            <a:xfrm>
              <a:off x="7742633" y="5995333"/>
              <a:ext cx="320594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tx1">
                      <a:lumMod val="95000"/>
                    </a:schemeClr>
                  </a:solidFill>
                </a:rPr>
                <a:t>n</a:t>
              </a:r>
              <a:endParaRPr kumimoji="1" lang="ja-JP" altLang="en-US" sz="2000" b="1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25" name="円: 塗りつぶしなし 24">
            <a:extLst>
              <a:ext uri="{FF2B5EF4-FFF2-40B4-BE49-F238E27FC236}">
                <a16:creationId xmlns:a16="http://schemas.microsoft.com/office/drawing/2014/main" id="{BB23EB60-FADC-409C-9DFB-086B1F7AFCA3}"/>
              </a:ext>
            </a:extLst>
          </p:cNvPr>
          <p:cNvSpPr/>
          <p:nvPr/>
        </p:nvSpPr>
        <p:spPr>
          <a:xfrm>
            <a:off x="5778599" y="5926143"/>
            <a:ext cx="375667" cy="375667"/>
          </a:xfrm>
          <a:prstGeom prst="donut">
            <a:avLst>
              <a:gd name="adj" fmla="val 13295"/>
            </a:avLst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9" name="円: 塗りつぶしなし 78">
            <a:extLst>
              <a:ext uri="{FF2B5EF4-FFF2-40B4-BE49-F238E27FC236}">
                <a16:creationId xmlns:a16="http://schemas.microsoft.com/office/drawing/2014/main" id="{638519AB-4A8F-40D1-9223-36526C04205D}"/>
              </a:ext>
            </a:extLst>
          </p:cNvPr>
          <p:cNvSpPr/>
          <p:nvPr/>
        </p:nvSpPr>
        <p:spPr>
          <a:xfrm>
            <a:off x="5792966" y="4732865"/>
            <a:ext cx="375667" cy="375667"/>
          </a:xfrm>
          <a:prstGeom prst="donut">
            <a:avLst>
              <a:gd name="adj" fmla="val 13295"/>
            </a:avLst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AE41AC3C-2499-4DBC-A68F-2A1F23F82C3C}"/>
              </a:ext>
            </a:extLst>
          </p:cNvPr>
          <p:cNvGrpSpPr/>
          <p:nvPr/>
        </p:nvGrpSpPr>
        <p:grpSpPr>
          <a:xfrm>
            <a:off x="973570" y="4960357"/>
            <a:ext cx="844780" cy="1078976"/>
            <a:chOff x="3410545" y="5538648"/>
            <a:chExt cx="844780" cy="1078976"/>
          </a:xfrm>
        </p:grpSpPr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8CB4F30E-70D7-4333-8E93-37F00A45F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545" y="5538648"/>
              <a:ext cx="844780" cy="1078976"/>
            </a:xfrm>
            <a:prstGeom prst="rect">
              <a:avLst/>
            </a:prstGeom>
          </p:spPr>
        </p:pic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C66D2408-527B-47F2-99E3-F2D5E8216CED}"/>
                </a:ext>
              </a:extLst>
            </p:cNvPr>
            <p:cNvSpPr txBox="1"/>
            <p:nvPr/>
          </p:nvSpPr>
          <p:spPr>
            <a:xfrm>
              <a:off x="3636628" y="5965370"/>
              <a:ext cx="320594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Λ</a:t>
              </a:r>
              <a:endParaRPr kumimoji="1" lang="ja-JP" altLang="en-US" sz="2000" b="1" dirty="0"/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A8735B14-41AB-4435-874C-BB6B79498CBB}"/>
              </a:ext>
            </a:extLst>
          </p:cNvPr>
          <p:cNvGrpSpPr/>
          <p:nvPr/>
        </p:nvGrpSpPr>
        <p:grpSpPr>
          <a:xfrm>
            <a:off x="2406672" y="4323128"/>
            <a:ext cx="730650" cy="1077143"/>
            <a:chOff x="4255325" y="5540481"/>
            <a:chExt cx="730650" cy="1077143"/>
          </a:xfrm>
        </p:grpSpPr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0583A9BD-E555-4265-92B7-5E27DF753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325" y="5540481"/>
              <a:ext cx="730650" cy="1077143"/>
            </a:xfrm>
            <a:prstGeom prst="rect">
              <a:avLst/>
            </a:prstGeom>
          </p:spPr>
        </p:pic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258A78C7-E39F-41E8-A3DD-A442B5DF5D5B}"/>
                </a:ext>
              </a:extLst>
            </p:cNvPr>
            <p:cNvSpPr txBox="1"/>
            <p:nvPr/>
          </p:nvSpPr>
          <p:spPr>
            <a:xfrm>
              <a:off x="4460353" y="5988468"/>
              <a:ext cx="320594" cy="40011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</a:t>
              </a:r>
              <a:endParaRPr kumimoji="1" lang="ja-JP" altLang="en-US" sz="2000" b="1" dirty="0"/>
            </a:p>
          </p:txBody>
        </p: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F74009A5-8168-4E2B-8CB6-16A3B7FB9FEE}"/>
              </a:ext>
            </a:extLst>
          </p:cNvPr>
          <p:cNvGrpSpPr/>
          <p:nvPr/>
        </p:nvGrpSpPr>
        <p:grpSpPr>
          <a:xfrm>
            <a:off x="2368284" y="5588566"/>
            <a:ext cx="882236" cy="993010"/>
            <a:chOff x="7450926" y="5624614"/>
            <a:chExt cx="882236" cy="993010"/>
          </a:xfrm>
        </p:grpSpPr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F7E69197-9E0F-416F-AB9E-EAD198B9D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926" y="5624614"/>
              <a:ext cx="882236" cy="993010"/>
            </a:xfrm>
            <a:prstGeom prst="rect">
              <a:avLst/>
            </a:prstGeom>
          </p:spPr>
        </p:pic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290E1552-EB44-4A29-8670-D6AE3B38ABC0}"/>
                </a:ext>
              </a:extLst>
            </p:cNvPr>
            <p:cNvSpPr txBox="1"/>
            <p:nvPr/>
          </p:nvSpPr>
          <p:spPr>
            <a:xfrm>
              <a:off x="7742633" y="5995333"/>
              <a:ext cx="320594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tx1">
                      <a:lumMod val="95000"/>
                    </a:schemeClr>
                  </a:solidFill>
                </a:rPr>
                <a:t>n</a:t>
              </a:r>
              <a:endParaRPr kumimoji="1" lang="ja-JP" altLang="en-US" sz="2000" b="1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109" name="円: 塗りつぶしなし 108">
            <a:extLst>
              <a:ext uri="{FF2B5EF4-FFF2-40B4-BE49-F238E27FC236}">
                <a16:creationId xmlns:a16="http://schemas.microsoft.com/office/drawing/2014/main" id="{691E7ECB-E045-46D0-8140-58FE26865F4C}"/>
              </a:ext>
            </a:extLst>
          </p:cNvPr>
          <p:cNvSpPr/>
          <p:nvPr/>
        </p:nvSpPr>
        <p:spPr>
          <a:xfrm>
            <a:off x="1892257" y="5835185"/>
            <a:ext cx="375667" cy="375667"/>
          </a:xfrm>
          <a:prstGeom prst="donut">
            <a:avLst>
              <a:gd name="adj" fmla="val 13295"/>
            </a:avLst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22DB18D-30E3-48FC-BED6-F2CCA3CAA697}"/>
              </a:ext>
            </a:extLst>
          </p:cNvPr>
          <p:cNvGrpSpPr/>
          <p:nvPr/>
        </p:nvGrpSpPr>
        <p:grpSpPr>
          <a:xfrm>
            <a:off x="1853921" y="4723221"/>
            <a:ext cx="552751" cy="552751"/>
            <a:chOff x="3203155" y="4825445"/>
            <a:chExt cx="411806" cy="411806"/>
          </a:xfrm>
          <a:solidFill>
            <a:schemeClr val="tx1"/>
          </a:solidFill>
        </p:grpSpPr>
        <p:sp>
          <p:nvSpPr>
            <p:cNvPr id="110" name="円: 塗りつぶしなし 109">
              <a:extLst>
                <a:ext uri="{FF2B5EF4-FFF2-40B4-BE49-F238E27FC236}">
                  <a16:creationId xmlns:a16="http://schemas.microsoft.com/office/drawing/2014/main" id="{2C24AB14-1CAA-4CC8-AB2A-A4F153640761}"/>
                </a:ext>
              </a:extLst>
            </p:cNvPr>
            <p:cNvSpPr/>
            <p:nvPr/>
          </p:nvSpPr>
          <p:spPr>
            <a:xfrm>
              <a:off x="3203155" y="4825445"/>
              <a:ext cx="411806" cy="411806"/>
            </a:xfrm>
            <a:prstGeom prst="donut">
              <a:avLst>
                <a:gd name="adj" fmla="val 13295"/>
              </a:avLst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円: 塗りつぶしなし 110">
              <a:extLst>
                <a:ext uri="{FF2B5EF4-FFF2-40B4-BE49-F238E27FC236}">
                  <a16:creationId xmlns:a16="http://schemas.microsoft.com/office/drawing/2014/main" id="{C647C156-06B6-4944-AD36-931C133CC856}"/>
                </a:ext>
              </a:extLst>
            </p:cNvPr>
            <p:cNvSpPr/>
            <p:nvPr/>
          </p:nvSpPr>
          <p:spPr>
            <a:xfrm>
              <a:off x="3289577" y="4909342"/>
              <a:ext cx="240198" cy="240198"/>
            </a:xfrm>
            <a:prstGeom prst="donut">
              <a:avLst>
                <a:gd name="adj" fmla="val 13295"/>
              </a:avLst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2" name="矢印: 右 111">
            <a:extLst>
              <a:ext uri="{FF2B5EF4-FFF2-40B4-BE49-F238E27FC236}">
                <a16:creationId xmlns:a16="http://schemas.microsoft.com/office/drawing/2014/main" id="{452476AD-E726-443B-A536-FD35F5DC85D9}"/>
              </a:ext>
            </a:extLst>
          </p:cNvPr>
          <p:cNvSpPr/>
          <p:nvPr/>
        </p:nvSpPr>
        <p:spPr>
          <a:xfrm rot="5400000">
            <a:off x="541771" y="5439662"/>
            <a:ext cx="474598" cy="168949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3" name="矢印: 右 112">
            <a:extLst>
              <a:ext uri="{FF2B5EF4-FFF2-40B4-BE49-F238E27FC236}">
                <a16:creationId xmlns:a16="http://schemas.microsoft.com/office/drawing/2014/main" id="{A08B0BE4-DC83-4CD1-A5C2-CBA9B6F3CB52}"/>
              </a:ext>
            </a:extLst>
          </p:cNvPr>
          <p:cNvSpPr/>
          <p:nvPr/>
        </p:nvSpPr>
        <p:spPr>
          <a:xfrm rot="16200000">
            <a:off x="3230845" y="4707865"/>
            <a:ext cx="474598" cy="124526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5" name="矢印: 右 114">
            <a:extLst>
              <a:ext uri="{FF2B5EF4-FFF2-40B4-BE49-F238E27FC236}">
                <a16:creationId xmlns:a16="http://schemas.microsoft.com/office/drawing/2014/main" id="{F0A74567-D4E0-48A1-9CA2-96A2921AD5F7}"/>
              </a:ext>
            </a:extLst>
          </p:cNvPr>
          <p:cNvSpPr/>
          <p:nvPr/>
        </p:nvSpPr>
        <p:spPr>
          <a:xfrm rot="16200000">
            <a:off x="3230845" y="5960757"/>
            <a:ext cx="474598" cy="124526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8" name="矢印: 右 117">
            <a:extLst>
              <a:ext uri="{FF2B5EF4-FFF2-40B4-BE49-F238E27FC236}">
                <a16:creationId xmlns:a16="http://schemas.microsoft.com/office/drawing/2014/main" id="{FC07EFF9-7A30-43CC-AD00-B1487C946253}"/>
              </a:ext>
            </a:extLst>
          </p:cNvPr>
          <p:cNvSpPr/>
          <p:nvPr/>
        </p:nvSpPr>
        <p:spPr>
          <a:xfrm rot="16200000">
            <a:off x="7033409" y="4802582"/>
            <a:ext cx="474598" cy="124526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9" name="矢印: 右 118">
            <a:extLst>
              <a:ext uri="{FF2B5EF4-FFF2-40B4-BE49-F238E27FC236}">
                <a16:creationId xmlns:a16="http://schemas.microsoft.com/office/drawing/2014/main" id="{6BAEF352-1091-41A4-B1B8-C010DD3B3A7E}"/>
              </a:ext>
            </a:extLst>
          </p:cNvPr>
          <p:cNvSpPr/>
          <p:nvPr/>
        </p:nvSpPr>
        <p:spPr>
          <a:xfrm rot="16200000">
            <a:off x="4400015" y="5461335"/>
            <a:ext cx="474598" cy="174171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0" name="矢印: 右 119">
            <a:extLst>
              <a:ext uri="{FF2B5EF4-FFF2-40B4-BE49-F238E27FC236}">
                <a16:creationId xmlns:a16="http://schemas.microsoft.com/office/drawing/2014/main" id="{0B4CFBEC-4591-485D-9AE1-C9BA978741B7}"/>
              </a:ext>
            </a:extLst>
          </p:cNvPr>
          <p:cNvSpPr/>
          <p:nvPr/>
        </p:nvSpPr>
        <p:spPr>
          <a:xfrm rot="16200000">
            <a:off x="7033409" y="5982877"/>
            <a:ext cx="474598" cy="124526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1C47753-1D1C-409F-896D-57EBB8B3D477}"/>
              </a:ext>
            </a:extLst>
          </p:cNvPr>
          <p:cNvSpPr/>
          <p:nvPr/>
        </p:nvSpPr>
        <p:spPr>
          <a:xfrm>
            <a:off x="308238" y="1210142"/>
            <a:ext cx="3698258" cy="546519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F3A971BC-E544-4A42-858F-BDD84F271A23}"/>
              </a:ext>
            </a:extLst>
          </p:cNvPr>
          <p:cNvSpPr/>
          <p:nvPr/>
        </p:nvSpPr>
        <p:spPr>
          <a:xfrm>
            <a:off x="4158038" y="1210142"/>
            <a:ext cx="3654005" cy="546519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17E1394A-8810-4077-8BB7-02EABDFFEFE2}"/>
              </a:ext>
            </a:extLst>
          </p:cNvPr>
          <p:cNvGrpSpPr/>
          <p:nvPr/>
        </p:nvGrpSpPr>
        <p:grpSpPr>
          <a:xfrm>
            <a:off x="10427802" y="2647264"/>
            <a:ext cx="1431910" cy="1756147"/>
            <a:chOff x="1327360" y="1346932"/>
            <a:chExt cx="1902029" cy="2332718"/>
          </a:xfrm>
        </p:grpSpPr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1ADBF08D-47ED-4EB7-8D7D-588D06AB3045}"/>
                </a:ext>
              </a:extLst>
            </p:cNvPr>
            <p:cNvCxnSpPr>
              <a:cxnSpLocks/>
            </p:cNvCxnSpPr>
            <p:nvPr/>
          </p:nvCxnSpPr>
          <p:spPr>
            <a:xfrm>
              <a:off x="1642515" y="1824890"/>
              <a:ext cx="0" cy="135400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F7672D70-53DD-477F-BDC3-950D1E0C0F60}"/>
                </a:ext>
              </a:extLst>
            </p:cNvPr>
            <p:cNvCxnSpPr>
              <a:cxnSpLocks/>
            </p:cNvCxnSpPr>
            <p:nvPr/>
          </p:nvCxnSpPr>
          <p:spPr>
            <a:xfrm>
              <a:off x="2247677" y="1824890"/>
              <a:ext cx="0" cy="135400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C20DDC83-316A-4831-9E48-3452B681573E}"/>
                </a:ext>
              </a:extLst>
            </p:cNvPr>
            <p:cNvCxnSpPr>
              <a:cxnSpLocks/>
            </p:cNvCxnSpPr>
            <p:nvPr/>
          </p:nvCxnSpPr>
          <p:spPr>
            <a:xfrm>
              <a:off x="2886684" y="1824890"/>
              <a:ext cx="0" cy="135400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99134A6D-3D2F-44E2-A0E1-CC0194580F20}"/>
                </a:ext>
              </a:extLst>
            </p:cNvPr>
            <p:cNvCxnSpPr>
              <a:cxnSpLocks/>
            </p:cNvCxnSpPr>
            <p:nvPr/>
          </p:nvCxnSpPr>
          <p:spPr>
            <a:xfrm>
              <a:off x="1642515" y="2707825"/>
              <a:ext cx="60516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074D09BF-76D9-4D63-ADD3-6226F765154B}"/>
                </a:ext>
              </a:extLst>
            </p:cNvPr>
            <p:cNvCxnSpPr>
              <a:cxnSpLocks/>
            </p:cNvCxnSpPr>
            <p:nvPr/>
          </p:nvCxnSpPr>
          <p:spPr>
            <a:xfrm>
              <a:off x="2247677" y="2302968"/>
              <a:ext cx="60516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370F1F83-8540-4713-86F3-E85484F975B8}"/>
                </a:ext>
              </a:extLst>
            </p:cNvPr>
            <p:cNvSpPr txBox="1"/>
            <p:nvPr/>
          </p:nvSpPr>
          <p:spPr>
            <a:xfrm>
              <a:off x="1327360" y="3229801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F4748B54-D4DD-4A01-B2DE-7EB83797A83C}"/>
                </a:ext>
              </a:extLst>
            </p:cNvPr>
            <p:cNvSpPr txBox="1"/>
            <p:nvPr/>
          </p:nvSpPr>
          <p:spPr>
            <a:xfrm>
              <a:off x="1919948" y="3229801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F799D354-1914-47D9-892C-3BF460FAEE52}"/>
                </a:ext>
              </a:extLst>
            </p:cNvPr>
            <p:cNvSpPr txBox="1"/>
            <p:nvPr/>
          </p:nvSpPr>
          <p:spPr>
            <a:xfrm>
              <a:off x="2587991" y="3248763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04487588-0F36-4001-B4BE-1238413A7B2E}"/>
                </a:ext>
              </a:extLst>
            </p:cNvPr>
            <p:cNvSpPr txBox="1"/>
            <p:nvPr/>
          </p:nvSpPr>
          <p:spPr>
            <a:xfrm>
              <a:off x="1365082" y="1346932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74B2B51D-472A-42A3-9B89-9307A1E2FEC0}"/>
                </a:ext>
              </a:extLst>
            </p:cNvPr>
            <p:cNvSpPr txBox="1"/>
            <p:nvPr/>
          </p:nvSpPr>
          <p:spPr>
            <a:xfrm>
              <a:off x="1957670" y="1346932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C342C105-8376-414A-A4CF-3FF8A018E0F1}"/>
                </a:ext>
              </a:extLst>
            </p:cNvPr>
            <p:cNvSpPr txBox="1"/>
            <p:nvPr/>
          </p:nvSpPr>
          <p:spPr>
            <a:xfrm>
              <a:off x="2599079" y="1365894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A78386DA-2FD6-4D39-AA63-1948556BC139}"/>
                    </a:ext>
                  </a:extLst>
                </p:cNvPr>
                <p:cNvSpPr txBox="1"/>
                <p:nvPr/>
              </p:nvSpPr>
              <p:spPr>
                <a:xfrm>
                  <a:off x="1733802" y="2010383"/>
                  <a:ext cx="63031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0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</m:oMath>
                    </m:oMathPara>
                  </a14:m>
                  <a:endParaRPr kumimoji="1" lang="ja-JP" altLang="en-US" sz="3000" b="1" dirty="0"/>
                </a:p>
              </p:txBody>
            </p:sp>
          </mc:Choice>
          <mc:Fallback xmlns=""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A78386DA-2FD6-4D39-AA63-1948556BC1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3802" y="2010383"/>
                  <a:ext cx="630310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12889DC8-93D4-481E-AC0F-4B697018B99F}"/>
              </a:ext>
            </a:extLst>
          </p:cNvPr>
          <p:cNvSpPr txBox="1"/>
          <p:nvPr/>
        </p:nvSpPr>
        <p:spPr>
          <a:xfrm>
            <a:off x="8948580" y="4062250"/>
            <a:ext cx="63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/>
              <a:t>N</a:t>
            </a:r>
            <a:endParaRPr kumimoji="1" lang="ja-JP" alt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B4DCE5C5-D30C-4B59-8659-399D93B1A054}"/>
                  </a:ext>
                </a:extLst>
              </p:cNvPr>
              <p:cNvSpPr txBox="1"/>
              <p:nvPr/>
            </p:nvSpPr>
            <p:spPr>
              <a:xfrm>
                <a:off x="8464080" y="3968325"/>
                <a:ext cx="63031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000" b="1" i="0" smtClean="0">
                          <a:latin typeface="Cambria Math" panose="02040503050406030204" pitchFamily="18" charset="0"/>
                        </a:rPr>
                        <m:t>𝚲</m:t>
                      </m:r>
                    </m:oMath>
                  </m:oMathPara>
                </a14:m>
                <a:endParaRPr kumimoji="1" lang="ja-JP" altLang="en-US" sz="3000" b="1" dirty="0"/>
              </a:p>
            </p:txBody>
          </p:sp>
        </mc:Choice>
        <mc:Fallback xmlns=""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B4DCE5C5-D30C-4B59-8659-399D93B1A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080" y="3968325"/>
                <a:ext cx="630310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8" name="グループ化 137">
            <a:extLst>
              <a:ext uri="{FF2B5EF4-FFF2-40B4-BE49-F238E27FC236}">
                <a16:creationId xmlns:a16="http://schemas.microsoft.com/office/drawing/2014/main" id="{ABB6B9FF-E17C-418D-8B6E-DF6E6FFB65C8}"/>
              </a:ext>
            </a:extLst>
          </p:cNvPr>
          <p:cNvGrpSpPr/>
          <p:nvPr/>
        </p:nvGrpSpPr>
        <p:grpSpPr>
          <a:xfrm>
            <a:off x="7987951" y="2511288"/>
            <a:ext cx="1482542" cy="1887139"/>
            <a:chOff x="4505062" y="1254404"/>
            <a:chExt cx="1874480" cy="2386040"/>
          </a:xfrm>
        </p:grpSpPr>
        <p:cxnSp>
          <p:nvCxnSpPr>
            <p:cNvPr id="139" name="直線コネクタ 138">
              <a:extLst>
                <a:ext uri="{FF2B5EF4-FFF2-40B4-BE49-F238E27FC236}">
                  <a16:creationId xmlns:a16="http://schemas.microsoft.com/office/drawing/2014/main" id="{80B6E5D8-CDFC-4E79-9002-362DB18D64F8}"/>
                </a:ext>
              </a:extLst>
            </p:cNvPr>
            <p:cNvCxnSpPr>
              <a:cxnSpLocks/>
            </p:cNvCxnSpPr>
            <p:nvPr/>
          </p:nvCxnSpPr>
          <p:spPr>
            <a:xfrm>
              <a:off x="4820217" y="1824890"/>
              <a:ext cx="0" cy="13337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684CF31F-0335-4FF1-ACBF-626B36081444}"/>
                </a:ext>
              </a:extLst>
            </p:cNvPr>
            <p:cNvCxnSpPr>
              <a:cxnSpLocks/>
            </p:cNvCxnSpPr>
            <p:nvPr/>
          </p:nvCxnSpPr>
          <p:spPr>
            <a:xfrm>
              <a:off x="5425379" y="1824890"/>
              <a:ext cx="0" cy="13337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0F2378AC-01C6-4E0C-B1D6-F414910AB33B}"/>
                </a:ext>
              </a:extLst>
            </p:cNvPr>
            <p:cNvCxnSpPr>
              <a:cxnSpLocks/>
            </p:cNvCxnSpPr>
            <p:nvPr/>
          </p:nvCxnSpPr>
          <p:spPr>
            <a:xfrm>
              <a:off x="6064386" y="1824890"/>
              <a:ext cx="0" cy="13337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4C9AD81E-F7AE-44DA-A868-573F9059BED8}"/>
                </a:ext>
              </a:extLst>
            </p:cNvPr>
            <p:cNvCxnSpPr>
              <a:cxnSpLocks/>
            </p:cNvCxnSpPr>
            <p:nvPr/>
          </p:nvCxnSpPr>
          <p:spPr>
            <a:xfrm>
              <a:off x="4820217" y="2705340"/>
              <a:ext cx="60516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E20CB96D-2467-4D2E-951B-D59B5E9AF272}"/>
                </a:ext>
              </a:extLst>
            </p:cNvPr>
            <p:cNvCxnSpPr>
              <a:cxnSpLocks/>
            </p:cNvCxnSpPr>
            <p:nvPr/>
          </p:nvCxnSpPr>
          <p:spPr>
            <a:xfrm>
              <a:off x="5425379" y="2300483"/>
              <a:ext cx="60516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BBC95D25-B706-4C29-A51F-061F3F8AFD5F}"/>
                </a:ext>
              </a:extLst>
            </p:cNvPr>
            <p:cNvSpPr txBox="1"/>
            <p:nvPr/>
          </p:nvSpPr>
          <p:spPr>
            <a:xfrm>
              <a:off x="4505062" y="3209557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E7EBA3C0-1F87-4A4E-A2E9-0BD8120442B2}"/>
                </a:ext>
              </a:extLst>
            </p:cNvPr>
            <p:cNvSpPr txBox="1"/>
            <p:nvPr/>
          </p:nvSpPr>
          <p:spPr>
            <a:xfrm>
              <a:off x="4542784" y="1397704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4552C5B5-F74F-46AC-B309-E2F2755BF88A}"/>
                </a:ext>
              </a:extLst>
            </p:cNvPr>
            <p:cNvSpPr txBox="1"/>
            <p:nvPr/>
          </p:nvSpPr>
          <p:spPr>
            <a:xfrm>
              <a:off x="5749231" y="1343297"/>
              <a:ext cx="6303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C4F08F1B-A43B-4609-93E4-EEBFCE0F1379}"/>
                    </a:ext>
                  </a:extLst>
                </p:cNvPr>
                <p:cNvSpPr txBox="1"/>
                <p:nvPr/>
              </p:nvSpPr>
              <p:spPr>
                <a:xfrm>
                  <a:off x="4949845" y="2072157"/>
                  <a:ext cx="630311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0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oMath>
                    </m:oMathPara>
                  </a14:m>
                  <a:endParaRPr kumimoji="1" lang="ja-JP" altLang="en-US" sz="3000" b="1" dirty="0"/>
                </a:p>
              </p:txBody>
            </p:sp>
          </mc:Choice>
          <mc:Fallback xmlns=""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C4F08F1B-A43B-4609-93E4-EEBFCE0F1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9845" y="2072157"/>
                  <a:ext cx="630311" cy="5539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E6197B89-E2DA-48B2-AC08-B35239F4E87A}"/>
                    </a:ext>
                  </a:extLst>
                </p:cNvPr>
                <p:cNvSpPr txBox="1"/>
                <p:nvPr/>
              </p:nvSpPr>
              <p:spPr>
                <a:xfrm>
                  <a:off x="5185291" y="1254404"/>
                  <a:ext cx="630311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000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oMath>
                    </m:oMathPara>
                  </a14:m>
                  <a:endParaRPr kumimoji="1" lang="ja-JP" altLang="en-US" sz="3000" b="1" dirty="0"/>
                </a:p>
              </p:txBody>
            </p:sp>
          </mc:Choice>
          <mc:Fallback xmlns=""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E6197B89-E2DA-48B2-AC08-B35239F4E8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5291" y="1254404"/>
                  <a:ext cx="630311" cy="55399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6096A2CC-0571-4E0D-A501-B611500497A1}"/>
              </a:ext>
            </a:extLst>
          </p:cNvPr>
          <p:cNvSpPr txBox="1"/>
          <p:nvPr/>
        </p:nvSpPr>
        <p:spPr>
          <a:xfrm>
            <a:off x="9722118" y="2211677"/>
            <a:ext cx="2282350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Fujita-Miyazawa 3BF</a:t>
            </a:r>
            <a:r>
              <a:rPr lang="en-US" altLang="ja-JP" sz="1700" baseline="30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kumimoji="1" lang="ja-JP" altLang="en-US" sz="1700" baseline="300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21F27286-247E-4EA0-A839-55B3CCC56FC9}"/>
              </a:ext>
            </a:extLst>
          </p:cNvPr>
          <p:cNvSpPr txBox="1"/>
          <p:nvPr/>
        </p:nvSpPr>
        <p:spPr>
          <a:xfrm>
            <a:off x="7979917" y="2214611"/>
            <a:ext cx="1446286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ΛN-ΣN 3BF</a:t>
            </a:r>
            <a:r>
              <a:rPr kumimoji="1" lang="en-US" altLang="ja-JP" sz="1700" baseline="30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kumimoji="1" lang="ja-JP" altLang="en-US" sz="1700" baseline="300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矢印: 左右 150">
            <a:extLst>
              <a:ext uri="{FF2B5EF4-FFF2-40B4-BE49-F238E27FC236}">
                <a16:creationId xmlns:a16="http://schemas.microsoft.com/office/drawing/2014/main" id="{CB7444FD-5726-4386-92E4-74EC511F6E74}"/>
              </a:ext>
            </a:extLst>
          </p:cNvPr>
          <p:cNvSpPr/>
          <p:nvPr/>
        </p:nvSpPr>
        <p:spPr>
          <a:xfrm>
            <a:off x="9696502" y="3219455"/>
            <a:ext cx="615850" cy="430887"/>
          </a:xfrm>
          <a:prstGeom prst="left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9CF306F-E46F-4DF5-BE9B-0605F0795FFC}"/>
              </a:ext>
            </a:extLst>
          </p:cNvPr>
          <p:cNvSpPr txBox="1"/>
          <p:nvPr/>
        </p:nvSpPr>
        <p:spPr>
          <a:xfrm>
            <a:off x="8559012" y="4859013"/>
            <a:ext cx="3160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Σ may admix in the ΛN/ΛNN interaction</a:t>
            </a:r>
            <a:endParaRPr kumimoji="1" lang="ja-JP" altLang="en-US" sz="22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D603691-1F25-4A7F-8316-C98206F3740B}"/>
              </a:ext>
            </a:extLst>
          </p:cNvPr>
          <p:cNvSpPr txBox="1"/>
          <p:nvPr/>
        </p:nvSpPr>
        <p:spPr>
          <a:xfrm>
            <a:off x="8016707" y="5975637"/>
            <a:ext cx="42448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dirty="0"/>
              <a:t>(1) Y. Akaishi et al., PRL 84, 3539 (2000)</a:t>
            </a:r>
            <a:endParaRPr kumimoji="1" lang="ja-JP" altLang="en-US" sz="1300" dirty="0"/>
          </a:p>
        </p:txBody>
      </p:sp>
      <p:sp>
        <p:nvSpPr>
          <p:cNvPr id="32" name="大かっこ 31">
            <a:extLst>
              <a:ext uri="{FF2B5EF4-FFF2-40B4-BE49-F238E27FC236}">
                <a16:creationId xmlns:a16="http://schemas.microsoft.com/office/drawing/2014/main" id="{7306F9D0-FC70-417F-BA5F-5B109852A569}"/>
              </a:ext>
            </a:extLst>
          </p:cNvPr>
          <p:cNvSpPr/>
          <p:nvPr/>
        </p:nvSpPr>
        <p:spPr>
          <a:xfrm>
            <a:off x="9558705" y="2038062"/>
            <a:ext cx="2550693" cy="2484261"/>
          </a:xfrm>
          <a:prstGeom prst="bracketPair">
            <a:avLst>
              <a:gd name="adj" fmla="val 6983"/>
            </a:avLst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C79923F-5779-4219-820E-45C5CD0B9986}"/>
              </a:ext>
            </a:extLst>
          </p:cNvPr>
          <p:cNvSpPr/>
          <p:nvPr/>
        </p:nvSpPr>
        <p:spPr>
          <a:xfrm>
            <a:off x="8037430" y="6260319"/>
            <a:ext cx="39718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00" i="1" dirty="0"/>
              <a:t>(2) J. Fujita and H. Miyazawa, </a:t>
            </a:r>
          </a:p>
          <a:p>
            <a:r>
              <a:rPr lang="en-US" altLang="ja-JP" sz="1300" i="1" dirty="0"/>
              <a:t>     Prog. </a:t>
            </a:r>
            <a:r>
              <a:rPr lang="en-US" altLang="ja-JP" sz="1300" i="1" dirty="0" err="1"/>
              <a:t>Theor</a:t>
            </a:r>
            <a:r>
              <a:rPr lang="en-US" altLang="ja-JP" sz="1300" i="1" dirty="0"/>
              <a:t>. Phys.</a:t>
            </a:r>
            <a:r>
              <a:rPr lang="en-US" altLang="ja-JP" sz="1300" dirty="0"/>
              <a:t>,17, 3, 360–365 (1957) </a:t>
            </a:r>
            <a:endParaRPr lang="ja-JP" altLang="en-US" sz="13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EBC8E90-65AA-4FB3-9E7F-5FC8ED951E3A}"/>
              </a:ext>
            </a:extLst>
          </p:cNvPr>
          <p:cNvSpPr txBox="1"/>
          <p:nvPr/>
        </p:nvSpPr>
        <p:spPr>
          <a:xfrm>
            <a:off x="6317427" y="3706118"/>
            <a:ext cx="12999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bg1"/>
                </a:solidFill>
              </a:rPr>
              <a:t>J-PARC2015</a:t>
            </a:r>
            <a:endParaRPr kumimoji="1" lang="ja-JP" altLang="en-US" sz="1500" b="1" dirty="0">
              <a:solidFill>
                <a:schemeClr val="bg1"/>
              </a:solidFill>
            </a:endParaRP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AD6E05EC-B11C-4242-9E98-E9AB7DE8F4DA}"/>
              </a:ext>
            </a:extLst>
          </p:cNvPr>
          <p:cNvSpPr txBox="1"/>
          <p:nvPr/>
        </p:nvSpPr>
        <p:spPr>
          <a:xfrm>
            <a:off x="2493061" y="3421631"/>
            <a:ext cx="1041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>
                <a:solidFill>
                  <a:schemeClr val="bg1"/>
                </a:solidFill>
              </a:rPr>
              <a:t>Emulsion</a:t>
            </a:r>
          </a:p>
          <a:p>
            <a:r>
              <a:rPr kumimoji="1" lang="en-US" altLang="ja-JP" sz="1500" dirty="0">
                <a:solidFill>
                  <a:schemeClr val="bg1"/>
                </a:solidFill>
              </a:rPr>
              <a:t>(reliable)</a:t>
            </a:r>
            <a:endParaRPr kumimoji="1" lang="ja-JP" altLang="en-US" sz="1500" dirty="0">
              <a:solidFill>
                <a:schemeClr val="bg1"/>
              </a:solidFill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38CBDBAC-37BA-4DE0-A929-6BD4E7DFC74E}"/>
              </a:ext>
            </a:extLst>
          </p:cNvPr>
          <p:cNvSpPr txBox="1"/>
          <p:nvPr/>
        </p:nvSpPr>
        <p:spPr>
          <a:xfrm>
            <a:off x="591701" y="3747721"/>
            <a:ext cx="11593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bg1"/>
                </a:solidFill>
              </a:rPr>
              <a:t>MAMI2015</a:t>
            </a:r>
            <a:endParaRPr kumimoji="1" lang="ja-JP" altLang="en-US" sz="1500" b="1" dirty="0">
              <a:solidFill>
                <a:schemeClr val="bg1"/>
              </a:solidFill>
            </a:endParaRP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5AB6198B-2058-4762-B412-52BB96C74A58}"/>
              </a:ext>
            </a:extLst>
          </p:cNvPr>
          <p:cNvSpPr txBox="1"/>
          <p:nvPr/>
        </p:nvSpPr>
        <p:spPr>
          <a:xfrm>
            <a:off x="4524161" y="3726359"/>
            <a:ext cx="11158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>
                <a:solidFill>
                  <a:schemeClr val="bg1"/>
                </a:solidFill>
              </a:rPr>
              <a:t>Old γ ray</a:t>
            </a:r>
            <a:endParaRPr kumimoji="1" lang="ja-JP" altLang="en-US" sz="1500" dirty="0">
              <a:solidFill>
                <a:schemeClr val="bg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1F64C8B-3C0F-480F-A55A-2249C42BE8CB}"/>
              </a:ext>
            </a:extLst>
          </p:cNvPr>
          <p:cNvSpPr/>
          <p:nvPr/>
        </p:nvSpPr>
        <p:spPr>
          <a:xfrm>
            <a:off x="567752" y="3981739"/>
            <a:ext cx="1732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12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PRL 114, 232501 (2015)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1D6F22FD-5456-4E01-BC1E-83E1BAC72D0A}"/>
              </a:ext>
            </a:extLst>
          </p:cNvPr>
          <p:cNvSpPr/>
          <p:nvPr/>
        </p:nvSpPr>
        <p:spPr>
          <a:xfrm>
            <a:off x="5958210" y="3977664"/>
            <a:ext cx="1732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PRL 115, 222501 (2015)</a:t>
            </a:r>
          </a:p>
        </p:txBody>
      </p:sp>
    </p:spTree>
    <p:extLst>
      <p:ext uri="{BB962C8B-B14F-4D97-AF65-F5344CB8AC3E}">
        <p14:creationId xmlns:p14="http://schemas.microsoft.com/office/powerpoint/2010/main" val="1381014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0F9CD-A35F-4688-9F27-2118780B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5" y="140950"/>
            <a:ext cx="7086139" cy="101522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Charge Symmetry Breaking in the ΛN interaction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4A4498F-C4B6-429E-85AE-1E44CD679CE0}"/>
              </a:ext>
            </a:extLst>
          </p:cNvPr>
          <p:cNvGrpSpPr/>
          <p:nvPr/>
        </p:nvGrpSpPr>
        <p:grpSpPr>
          <a:xfrm>
            <a:off x="559284" y="1542449"/>
            <a:ext cx="3205927" cy="2686532"/>
            <a:chOff x="1480457" y="1926771"/>
            <a:chExt cx="3897086" cy="3265715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635EA93D-85BD-430A-BE15-CE52D4270233}"/>
                </a:ext>
              </a:extLst>
            </p:cNvPr>
            <p:cNvSpPr/>
            <p:nvPr/>
          </p:nvSpPr>
          <p:spPr>
            <a:xfrm>
              <a:off x="1480457" y="1926771"/>
              <a:ext cx="3897086" cy="326571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A2B45B7-88DD-429E-B6BB-18AC433F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940" y="2078495"/>
              <a:ext cx="3579949" cy="2917583"/>
            </a:xfrm>
            <a:prstGeom prst="rect">
              <a:avLst/>
            </a:prstGeom>
          </p:spPr>
        </p:pic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185D4100-06A8-4079-8F37-F7ED4E447823}"/>
                </a:ext>
              </a:extLst>
            </p:cNvPr>
            <p:cNvSpPr/>
            <p:nvPr/>
          </p:nvSpPr>
          <p:spPr>
            <a:xfrm>
              <a:off x="1901680" y="3565289"/>
              <a:ext cx="949911" cy="949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000" b="1" dirty="0">
                  <a:solidFill>
                    <a:schemeClr val="tx1">
                      <a:lumMod val="95000"/>
                    </a:schemeClr>
                  </a:solidFill>
                </a:rPr>
                <a:t>0</a:t>
              </a:r>
              <a:r>
                <a:rPr kumimoji="1" lang="en-US" altLang="ja-JP" sz="3000" b="1" baseline="30000" dirty="0">
                  <a:solidFill>
                    <a:schemeClr val="tx1">
                      <a:lumMod val="95000"/>
                    </a:schemeClr>
                  </a:solidFill>
                </a:rPr>
                <a:t>+</a:t>
              </a:r>
              <a:endParaRPr kumimoji="1" lang="ja-JP" altLang="en-US" sz="3000" b="1" baseline="30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7C1AA437-EE7F-4CAA-9ECD-30903D9968FB}"/>
                </a:ext>
              </a:extLst>
            </p:cNvPr>
            <p:cNvSpPr/>
            <p:nvPr/>
          </p:nvSpPr>
          <p:spPr>
            <a:xfrm>
              <a:off x="4030377" y="2857222"/>
              <a:ext cx="949911" cy="949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000" b="1" dirty="0">
                  <a:solidFill>
                    <a:schemeClr val="tx1">
                      <a:lumMod val="95000"/>
                    </a:schemeClr>
                  </a:solidFill>
                </a:rPr>
                <a:t>0</a:t>
              </a:r>
              <a:r>
                <a:rPr kumimoji="1" lang="en-US" altLang="ja-JP" sz="3000" b="1" baseline="30000" dirty="0">
                  <a:solidFill>
                    <a:schemeClr val="tx1">
                      <a:lumMod val="95000"/>
                    </a:schemeClr>
                  </a:solidFill>
                </a:rPr>
                <a:t>+</a:t>
              </a:r>
              <a:endParaRPr kumimoji="1" lang="ja-JP" altLang="en-US" sz="3000" b="1" baseline="30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CF93178-D14B-4CD9-AA1A-6BA1E7F2F68A}"/>
              </a:ext>
            </a:extLst>
          </p:cNvPr>
          <p:cNvGrpSpPr/>
          <p:nvPr/>
        </p:nvGrpSpPr>
        <p:grpSpPr>
          <a:xfrm>
            <a:off x="4396993" y="1584349"/>
            <a:ext cx="3180793" cy="2665470"/>
            <a:chOff x="7285565" y="1989170"/>
            <a:chExt cx="3897086" cy="3265715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AB5A11C5-1E52-4494-B9A9-5BD0C3327CA9}"/>
                </a:ext>
              </a:extLst>
            </p:cNvPr>
            <p:cNvSpPr/>
            <p:nvPr/>
          </p:nvSpPr>
          <p:spPr>
            <a:xfrm>
              <a:off x="7285565" y="1989170"/>
              <a:ext cx="3897086" cy="326571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804148D-5490-4010-B0A7-FC3146BF2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073" y="2106498"/>
              <a:ext cx="3716069" cy="2917583"/>
            </a:xfrm>
            <a:prstGeom prst="rect">
              <a:avLst/>
            </a:prstGeom>
          </p:spPr>
        </p:pic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F33A3EFF-AF6E-49AB-900F-D23157496D3D}"/>
                </a:ext>
              </a:extLst>
            </p:cNvPr>
            <p:cNvSpPr/>
            <p:nvPr/>
          </p:nvSpPr>
          <p:spPr>
            <a:xfrm>
              <a:off x="9883954" y="3157959"/>
              <a:ext cx="949911" cy="949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000" b="1" dirty="0">
                  <a:solidFill>
                    <a:schemeClr val="tx1">
                      <a:lumMod val="95000"/>
                    </a:schemeClr>
                  </a:solidFill>
                </a:rPr>
                <a:t>1</a:t>
              </a:r>
              <a:r>
                <a:rPr kumimoji="1" lang="en-US" altLang="ja-JP" sz="3000" b="1" baseline="30000" dirty="0">
                  <a:solidFill>
                    <a:schemeClr val="tx1">
                      <a:lumMod val="95000"/>
                    </a:schemeClr>
                  </a:solidFill>
                </a:rPr>
                <a:t>+</a:t>
              </a:r>
              <a:endParaRPr kumimoji="1" lang="ja-JP" altLang="en-US" sz="3000" b="1" baseline="30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6D994F3B-9E18-4D45-B6F0-DE7323F2E1B6}"/>
                </a:ext>
              </a:extLst>
            </p:cNvPr>
            <p:cNvSpPr/>
            <p:nvPr/>
          </p:nvSpPr>
          <p:spPr>
            <a:xfrm>
              <a:off x="7635598" y="3147073"/>
              <a:ext cx="949911" cy="949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000" b="1" dirty="0">
                  <a:solidFill>
                    <a:schemeClr val="tx1">
                      <a:lumMod val="95000"/>
                    </a:schemeClr>
                  </a:solidFill>
                </a:rPr>
                <a:t>1</a:t>
              </a:r>
              <a:r>
                <a:rPr kumimoji="1" lang="en-US" altLang="ja-JP" sz="3000" b="1" baseline="30000" dirty="0">
                  <a:solidFill>
                    <a:schemeClr val="tx1">
                      <a:lumMod val="95000"/>
                    </a:schemeClr>
                  </a:solidFill>
                </a:rPr>
                <a:t>+</a:t>
              </a:r>
              <a:endParaRPr kumimoji="1" lang="ja-JP" altLang="en-US" sz="3000" b="1" baseline="30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A468EB-8E5A-4565-9066-9A4132403BCC}"/>
              </a:ext>
            </a:extLst>
          </p:cNvPr>
          <p:cNvSpPr txBox="1"/>
          <p:nvPr/>
        </p:nvSpPr>
        <p:spPr>
          <a:xfrm>
            <a:off x="4967792" y="1135300"/>
            <a:ext cx="19376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Balanced</a:t>
            </a:r>
            <a:endParaRPr kumimoji="1" lang="ja-JP" altLang="en-US" sz="25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304E3CEE-723C-42CE-8B11-314F200A974C}"/>
              </a:ext>
            </a:extLst>
          </p:cNvPr>
          <p:cNvSpPr txBox="1"/>
          <p:nvPr/>
        </p:nvSpPr>
        <p:spPr>
          <a:xfrm>
            <a:off x="937078" y="1110298"/>
            <a:ext cx="2096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Unbalanced</a:t>
            </a:r>
            <a:endParaRPr kumimoji="1" lang="ja-JP" altLang="en-US" sz="25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5D2069A-6016-4E9B-BD94-F82B459C4D97}"/>
              </a:ext>
            </a:extLst>
          </p:cNvPr>
          <p:cNvGrpSpPr/>
          <p:nvPr/>
        </p:nvGrpSpPr>
        <p:grpSpPr>
          <a:xfrm>
            <a:off x="4824105" y="4939139"/>
            <a:ext cx="844780" cy="1078976"/>
            <a:chOff x="3410545" y="5538648"/>
            <a:chExt cx="844780" cy="107897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5903EAC-5FBF-44D2-AFAA-8187A592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545" y="5538648"/>
              <a:ext cx="844780" cy="1078976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D3034E-6602-4C4D-B74D-7BB81A1011F8}"/>
                </a:ext>
              </a:extLst>
            </p:cNvPr>
            <p:cNvSpPr txBox="1"/>
            <p:nvPr/>
          </p:nvSpPr>
          <p:spPr>
            <a:xfrm>
              <a:off x="3636628" y="5965370"/>
              <a:ext cx="320594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Λ</a:t>
              </a:r>
              <a:endParaRPr kumimoji="1" lang="ja-JP" altLang="en-US" sz="2000" b="1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EC03252-FD9A-42C9-8652-81EF1596F8E1}"/>
              </a:ext>
            </a:extLst>
          </p:cNvPr>
          <p:cNvGrpSpPr/>
          <p:nvPr/>
        </p:nvGrpSpPr>
        <p:grpSpPr>
          <a:xfrm>
            <a:off x="6236006" y="4367854"/>
            <a:ext cx="730650" cy="1077143"/>
            <a:chOff x="4255325" y="5540481"/>
            <a:chExt cx="730650" cy="107714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57C2124-D2B9-4443-8B1F-60B7A263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325" y="5540481"/>
              <a:ext cx="730650" cy="1077143"/>
            </a:xfrm>
            <a:prstGeom prst="rect">
              <a:avLst/>
            </a:prstGeom>
          </p:spPr>
        </p:pic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D5B39409-90A5-4B84-A5B2-1957AFE3068F}"/>
                </a:ext>
              </a:extLst>
            </p:cNvPr>
            <p:cNvSpPr txBox="1"/>
            <p:nvPr/>
          </p:nvSpPr>
          <p:spPr>
            <a:xfrm>
              <a:off x="4460353" y="5988468"/>
              <a:ext cx="320594" cy="40011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</a:t>
              </a:r>
              <a:endParaRPr kumimoji="1" lang="ja-JP" altLang="en-US" sz="2000" b="1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835B964-BB36-4BBF-914E-6C5641D14DDF}"/>
              </a:ext>
            </a:extLst>
          </p:cNvPr>
          <p:cNvGrpSpPr/>
          <p:nvPr/>
        </p:nvGrpSpPr>
        <p:grpSpPr>
          <a:xfrm>
            <a:off x="6197618" y="5633292"/>
            <a:ext cx="882236" cy="993010"/>
            <a:chOff x="7450926" y="5624614"/>
            <a:chExt cx="882236" cy="99301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CB3D34C2-4EC5-499A-BA9A-7CEC2570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926" y="5624614"/>
              <a:ext cx="882236" cy="993010"/>
            </a:xfrm>
            <a:prstGeom prst="rect">
              <a:avLst/>
            </a:prstGeom>
          </p:spPr>
        </p:pic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227966B5-2E67-4E0B-BB2F-3AD30B26E1E0}"/>
                </a:ext>
              </a:extLst>
            </p:cNvPr>
            <p:cNvSpPr txBox="1"/>
            <p:nvPr/>
          </p:nvSpPr>
          <p:spPr>
            <a:xfrm>
              <a:off x="7742633" y="5995333"/>
              <a:ext cx="320594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tx1">
                      <a:lumMod val="95000"/>
                    </a:schemeClr>
                  </a:solidFill>
                </a:rPr>
                <a:t>n</a:t>
              </a:r>
              <a:endParaRPr kumimoji="1" lang="ja-JP" altLang="en-US" sz="2000" b="1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25" name="円: 塗りつぶしなし 24">
            <a:extLst>
              <a:ext uri="{FF2B5EF4-FFF2-40B4-BE49-F238E27FC236}">
                <a16:creationId xmlns:a16="http://schemas.microsoft.com/office/drawing/2014/main" id="{BB23EB60-FADC-409C-9DFB-086B1F7AFCA3}"/>
              </a:ext>
            </a:extLst>
          </p:cNvPr>
          <p:cNvSpPr/>
          <p:nvPr/>
        </p:nvSpPr>
        <p:spPr>
          <a:xfrm>
            <a:off x="5778599" y="5926143"/>
            <a:ext cx="375667" cy="375667"/>
          </a:xfrm>
          <a:prstGeom prst="donut">
            <a:avLst>
              <a:gd name="adj" fmla="val 13295"/>
            </a:avLst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9" name="円: 塗りつぶしなし 78">
            <a:extLst>
              <a:ext uri="{FF2B5EF4-FFF2-40B4-BE49-F238E27FC236}">
                <a16:creationId xmlns:a16="http://schemas.microsoft.com/office/drawing/2014/main" id="{638519AB-4A8F-40D1-9223-36526C04205D}"/>
              </a:ext>
            </a:extLst>
          </p:cNvPr>
          <p:cNvSpPr/>
          <p:nvPr/>
        </p:nvSpPr>
        <p:spPr>
          <a:xfrm>
            <a:off x="5792966" y="4732865"/>
            <a:ext cx="375667" cy="375667"/>
          </a:xfrm>
          <a:prstGeom prst="donut">
            <a:avLst>
              <a:gd name="adj" fmla="val 13295"/>
            </a:avLst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AE41AC3C-2499-4DBC-A68F-2A1F23F82C3C}"/>
              </a:ext>
            </a:extLst>
          </p:cNvPr>
          <p:cNvGrpSpPr/>
          <p:nvPr/>
        </p:nvGrpSpPr>
        <p:grpSpPr>
          <a:xfrm>
            <a:off x="973570" y="4960357"/>
            <a:ext cx="844780" cy="1078976"/>
            <a:chOff x="3410545" y="5538648"/>
            <a:chExt cx="844780" cy="1078976"/>
          </a:xfrm>
        </p:grpSpPr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8CB4F30E-70D7-4333-8E93-37F00A45F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545" y="5538648"/>
              <a:ext cx="844780" cy="1078976"/>
            </a:xfrm>
            <a:prstGeom prst="rect">
              <a:avLst/>
            </a:prstGeom>
          </p:spPr>
        </p:pic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C66D2408-527B-47F2-99E3-F2D5E8216CED}"/>
                </a:ext>
              </a:extLst>
            </p:cNvPr>
            <p:cNvSpPr txBox="1"/>
            <p:nvPr/>
          </p:nvSpPr>
          <p:spPr>
            <a:xfrm>
              <a:off x="3636628" y="5965370"/>
              <a:ext cx="320594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Λ</a:t>
              </a:r>
              <a:endParaRPr kumimoji="1" lang="ja-JP" altLang="en-US" sz="2000" b="1" dirty="0"/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A8735B14-41AB-4435-874C-BB6B79498CBB}"/>
              </a:ext>
            </a:extLst>
          </p:cNvPr>
          <p:cNvGrpSpPr/>
          <p:nvPr/>
        </p:nvGrpSpPr>
        <p:grpSpPr>
          <a:xfrm>
            <a:off x="2406672" y="4323128"/>
            <a:ext cx="730650" cy="1077143"/>
            <a:chOff x="4255325" y="5540481"/>
            <a:chExt cx="730650" cy="1077143"/>
          </a:xfrm>
        </p:grpSpPr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0583A9BD-E555-4265-92B7-5E27DF753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325" y="5540481"/>
              <a:ext cx="730650" cy="1077143"/>
            </a:xfrm>
            <a:prstGeom prst="rect">
              <a:avLst/>
            </a:prstGeom>
          </p:spPr>
        </p:pic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258A78C7-E39F-41E8-A3DD-A442B5DF5D5B}"/>
                </a:ext>
              </a:extLst>
            </p:cNvPr>
            <p:cNvSpPr txBox="1"/>
            <p:nvPr/>
          </p:nvSpPr>
          <p:spPr>
            <a:xfrm>
              <a:off x="4460353" y="5988468"/>
              <a:ext cx="320594" cy="40011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</a:t>
              </a:r>
              <a:endParaRPr kumimoji="1" lang="ja-JP" altLang="en-US" sz="2000" b="1" dirty="0"/>
            </a:p>
          </p:txBody>
        </p: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F74009A5-8168-4E2B-8CB6-16A3B7FB9FEE}"/>
              </a:ext>
            </a:extLst>
          </p:cNvPr>
          <p:cNvGrpSpPr/>
          <p:nvPr/>
        </p:nvGrpSpPr>
        <p:grpSpPr>
          <a:xfrm>
            <a:off x="2368284" y="5588566"/>
            <a:ext cx="882236" cy="993010"/>
            <a:chOff x="7450926" y="5624614"/>
            <a:chExt cx="882236" cy="993010"/>
          </a:xfrm>
        </p:grpSpPr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F7E69197-9E0F-416F-AB9E-EAD198B9D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926" y="5624614"/>
              <a:ext cx="882236" cy="993010"/>
            </a:xfrm>
            <a:prstGeom prst="rect">
              <a:avLst/>
            </a:prstGeom>
          </p:spPr>
        </p:pic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290E1552-EB44-4A29-8670-D6AE3B38ABC0}"/>
                </a:ext>
              </a:extLst>
            </p:cNvPr>
            <p:cNvSpPr txBox="1"/>
            <p:nvPr/>
          </p:nvSpPr>
          <p:spPr>
            <a:xfrm>
              <a:off x="7742633" y="5995333"/>
              <a:ext cx="320594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tx1">
                      <a:lumMod val="95000"/>
                    </a:schemeClr>
                  </a:solidFill>
                </a:rPr>
                <a:t>n</a:t>
              </a:r>
              <a:endParaRPr kumimoji="1" lang="ja-JP" altLang="en-US" sz="2000" b="1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sp>
        <p:nvSpPr>
          <p:cNvPr id="109" name="円: 塗りつぶしなし 108">
            <a:extLst>
              <a:ext uri="{FF2B5EF4-FFF2-40B4-BE49-F238E27FC236}">
                <a16:creationId xmlns:a16="http://schemas.microsoft.com/office/drawing/2014/main" id="{691E7ECB-E045-46D0-8140-58FE26865F4C}"/>
              </a:ext>
            </a:extLst>
          </p:cNvPr>
          <p:cNvSpPr/>
          <p:nvPr/>
        </p:nvSpPr>
        <p:spPr>
          <a:xfrm>
            <a:off x="1892257" y="5835185"/>
            <a:ext cx="375667" cy="375667"/>
          </a:xfrm>
          <a:prstGeom prst="donut">
            <a:avLst>
              <a:gd name="adj" fmla="val 13295"/>
            </a:avLst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22DB18D-30E3-48FC-BED6-F2CCA3CAA697}"/>
              </a:ext>
            </a:extLst>
          </p:cNvPr>
          <p:cNvGrpSpPr/>
          <p:nvPr/>
        </p:nvGrpSpPr>
        <p:grpSpPr>
          <a:xfrm>
            <a:off x="1853921" y="4723221"/>
            <a:ext cx="552751" cy="552751"/>
            <a:chOff x="3203155" y="4825445"/>
            <a:chExt cx="411806" cy="411806"/>
          </a:xfrm>
          <a:solidFill>
            <a:schemeClr val="tx1"/>
          </a:solidFill>
        </p:grpSpPr>
        <p:sp>
          <p:nvSpPr>
            <p:cNvPr id="110" name="円: 塗りつぶしなし 109">
              <a:extLst>
                <a:ext uri="{FF2B5EF4-FFF2-40B4-BE49-F238E27FC236}">
                  <a16:creationId xmlns:a16="http://schemas.microsoft.com/office/drawing/2014/main" id="{2C24AB14-1CAA-4CC8-AB2A-A4F153640761}"/>
                </a:ext>
              </a:extLst>
            </p:cNvPr>
            <p:cNvSpPr/>
            <p:nvPr/>
          </p:nvSpPr>
          <p:spPr>
            <a:xfrm>
              <a:off x="3203155" y="4825445"/>
              <a:ext cx="411806" cy="411806"/>
            </a:xfrm>
            <a:prstGeom prst="donut">
              <a:avLst>
                <a:gd name="adj" fmla="val 13295"/>
              </a:avLst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円: 塗りつぶしなし 110">
              <a:extLst>
                <a:ext uri="{FF2B5EF4-FFF2-40B4-BE49-F238E27FC236}">
                  <a16:creationId xmlns:a16="http://schemas.microsoft.com/office/drawing/2014/main" id="{C647C156-06B6-4944-AD36-931C133CC856}"/>
                </a:ext>
              </a:extLst>
            </p:cNvPr>
            <p:cNvSpPr/>
            <p:nvPr/>
          </p:nvSpPr>
          <p:spPr>
            <a:xfrm>
              <a:off x="3289577" y="4909342"/>
              <a:ext cx="240198" cy="240198"/>
            </a:xfrm>
            <a:prstGeom prst="donut">
              <a:avLst>
                <a:gd name="adj" fmla="val 13295"/>
              </a:avLst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2" name="矢印: 右 111">
            <a:extLst>
              <a:ext uri="{FF2B5EF4-FFF2-40B4-BE49-F238E27FC236}">
                <a16:creationId xmlns:a16="http://schemas.microsoft.com/office/drawing/2014/main" id="{452476AD-E726-443B-A536-FD35F5DC85D9}"/>
              </a:ext>
            </a:extLst>
          </p:cNvPr>
          <p:cNvSpPr/>
          <p:nvPr/>
        </p:nvSpPr>
        <p:spPr>
          <a:xfrm rot="5400000">
            <a:off x="541771" y="5439662"/>
            <a:ext cx="474598" cy="168949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3" name="矢印: 右 112">
            <a:extLst>
              <a:ext uri="{FF2B5EF4-FFF2-40B4-BE49-F238E27FC236}">
                <a16:creationId xmlns:a16="http://schemas.microsoft.com/office/drawing/2014/main" id="{A08B0BE4-DC83-4CD1-A5C2-CBA9B6F3CB52}"/>
              </a:ext>
            </a:extLst>
          </p:cNvPr>
          <p:cNvSpPr/>
          <p:nvPr/>
        </p:nvSpPr>
        <p:spPr>
          <a:xfrm rot="16200000">
            <a:off x="3230845" y="4707865"/>
            <a:ext cx="474598" cy="124526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5" name="矢印: 右 114">
            <a:extLst>
              <a:ext uri="{FF2B5EF4-FFF2-40B4-BE49-F238E27FC236}">
                <a16:creationId xmlns:a16="http://schemas.microsoft.com/office/drawing/2014/main" id="{F0A74567-D4E0-48A1-9CA2-96A2921AD5F7}"/>
              </a:ext>
            </a:extLst>
          </p:cNvPr>
          <p:cNvSpPr/>
          <p:nvPr/>
        </p:nvSpPr>
        <p:spPr>
          <a:xfrm rot="16200000">
            <a:off x="3230845" y="5960757"/>
            <a:ext cx="474598" cy="124526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8" name="矢印: 右 117">
            <a:extLst>
              <a:ext uri="{FF2B5EF4-FFF2-40B4-BE49-F238E27FC236}">
                <a16:creationId xmlns:a16="http://schemas.microsoft.com/office/drawing/2014/main" id="{FC07EFF9-7A30-43CC-AD00-B1487C946253}"/>
              </a:ext>
            </a:extLst>
          </p:cNvPr>
          <p:cNvSpPr/>
          <p:nvPr/>
        </p:nvSpPr>
        <p:spPr>
          <a:xfrm rot="16200000">
            <a:off x="7033409" y="4802582"/>
            <a:ext cx="474598" cy="124526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9" name="矢印: 右 118">
            <a:extLst>
              <a:ext uri="{FF2B5EF4-FFF2-40B4-BE49-F238E27FC236}">
                <a16:creationId xmlns:a16="http://schemas.microsoft.com/office/drawing/2014/main" id="{6BAEF352-1091-41A4-B1B8-C010DD3B3A7E}"/>
              </a:ext>
            </a:extLst>
          </p:cNvPr>
          <p:cNvSpPr/>
          <p:nvPr/>
        </p:nvSpPr>
        <p:spPr>
          <a:xfrm rot="16200000">
            <a:off x="4400015" y="5461335"/>
            <a:ext cx="474598" cy="174171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0" name="矢印: 右 119">
            <a:extLst>
              <a:ext uri="{FF2B5EF4-FFF2-40B4-BE49-F238E27FC236}">
                <a16:creationId xmlns:a16="http://schemas.microsoft.com/office/drawing/2014/main" id="{0B4CFBEC-4591-485D-9AE1-C9BA978741B7}"/>
              </a:ext>
            </a:extLst>
          </p:cNvPr>
          <p:cNvSpPr/>
          <p:nvPr/>
        </p:nvSpPr>
        <p:spPr>
          <a:xfrm rot="16200000">
            <a:off x="7033409" y="5982877"/>
            <a:ext cx="474598" cy="124526"/>
          </a:xfrm>
          <a:prstGeom prst="rightArrow">
            <a:avLst>
              <a:gd name="adj1" fmla="val 50000"/>
              <a:gd name="adj2" fmla="val 12221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1C47753-1D1C-409F-896D-57EBB8B3D477}"/>
              </a:ext>
            </a:extLst>
          </p:cNvPr>
          <p:cNvSpPr/>
          <p:nvPr/>
        </p:nvSpPr>
        <p:spPr>
          <a:xfrm>
            <a:off x="308238" y="1210142"/>
            <a:ext cx="3698258" cy="546519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F3A971BC-E544-4A42-858F-BDD84F271A23}"/>
              </a:ext>
            </a:extLst>
          </p:cNvPr>
          <p:cNvSpPr/>
          <p:nvPr/>
        </p:nvSpPr>
        <p:spPr>
          <a:xfrm>
            <a:off x="4158038" y="1210142"/>
            <a:ext cx="3654005" cy="546519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17E1394A-8810-4077-8BB7-02EABDFFEFE2}"/>
              </a:ext>
            </a:extLst>
          </p:cNvPr>
          <p:cNvGrpSpPr/>
          <p:nvPr/>
        </p:nvGrpSpPr>
        <p:grpSpPr>
          <a:xfrm>
            <a:off x="10427802" y="2647264"/>
            <a:ext cx="1431910" cy="1756147"/>
            <a:chOff x="1327360" y="1346932"/>
            <a:chExt cx="1902029" cy="2332718"/>
          </a:xfrm>
        </p:grpSpPr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1ADBF08D-47ED-4EB7-8D7D-588D06AB3045}"/>
                </a:ext>
              </a:extLst>
            </p:cNvPr>
            <p:cNvCxnSpPr>
              <a:cxnSpLocks/>
            </p:cNvCxnSpPr>
            <p:nvPr/>
          </p:nvCxnSpPr>
          <p:spPr>
            <a:xfrm>
              <a:off x="1642515" y="1824890"/>
              <a:ext cx="0" cy="135400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F7672D70-53DD-477F-BDC3-950D1E0C0F60}"/>
                </a:ext>
              </a:extLst>
            </p:cNvPr>
            <p:cNvCxnSpPr>
              <a:cxnSpLocks/>
            </p:cNvCxnSpPr>
            <p:nvPr/>
          </p:nvCxnSpPr>
          <p:spPr>
            <a:xfrm>
              <a:off x="2247677" y="1824890"/>
              <a:ext cx="0" cy="135400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C20DDC83-316A-4831-9E48-3452B681573E}"/>
                </a:ext>
              </a:extLst>
            </p:cNvPr>
            <p:cNvCxnSpPr>
              <a:cxnSpLocks/>
            </p:cNvCxnSpPr>
            <p:nvPr/>
          </p:nvCxnSpPr>
          <p:spPr>
            <a:xfrm>
              <a:off x="2886684" y="1824890"/>
              <a:ext cx="0" cy="135400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99134A6D-3D2F-44E2-A0E1-CC0194580F20}"/>
                </a:ext>
              </a:extLst>
            </p:cNvPr>
            <p:cNvCxnSpPr>
              <a:cxnSpLocks/>
            </p:cNvCxnSpPr>
            <p:nvPr/>
          </p:nvCxnSpPr>
          <p:spPr>
            <a:xfrm>
              <a:off x="1642515" y="2707825"/>
              <a:ext cx="60516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074D09BF-76D9-4D63-ADD3-6226F765154B}"/>
                </a:ext>
              </a:extLst>
            </p:cNvPr>
            <p:cNvCxnSpPr>
              <a:cxnSpLocks/>
            </p:cNvCxnSpPr>
            <p:nvPr/>
          </p:nvCxnSpPr>
          <p:spPr>
            <a:xfrm>
              <a:off x="2247677" y="2302968"/>
              <a:ext cx="60516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370F1F83-8540-4713-86F3-E85484F975B8}"/>
                </a:ext>
              </a:extLst>
            </p:cNvPr>
            <p:cNvSpPr txBox="1"/>
            <p:nvPr/>
          </p:nvSpPr>
          <p:spPr>
            <a:xfrm>
              <a:off x="1327360" y="3229801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F4748B54-D4DD-4A01-B2DE-7EB83797A83C}"/>
                </a:ext>
              </a:extLst>
            </p:cNvPr>
            <p:cNvSpPr txBox="1"/>
            <p:nvPr/>
          </p:nvSpPr>
          <p:spPr>
            <a:xfrm>
              <a:off x="1919948" y="3229801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F799D354-1914-47D9-892C-3BF460FAEE52}"/>
                </a:ext>
              </a:extLst>
            </p:cNvPr>
            <p:cNvSpPr txBox="1"/>
            <p:nvPr/>
          </p:nvSpPr>
          <p:spPr>
            <a:xfrm>
              <a:off x="2587991" y="3248763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04487588-0F36-4001-B4BE-1238413A7B2E}"/>
                </a:ext>
              </a:extLst>
            </p:cNvPr>
            <p:cNvSpPr txBox="1"/>
            <p:nvPr/>
          </p:nvSpPr>
          <p:spPr>
            <a:xfrm>
              <a:off x="1365082" y="1346932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74B2B51D-472A-42A3-9B89-9307A1E2FEC0}"/>
                </a:ext>
              </a:extLst>
            </p:cNvPr>
            <p:cNvSpPr txBox="1"/>
            <p:nvPr/>
          </p:nvSpPr>
          <p:spPr>
            <a:xfrm>
              <a:off x="1957670" y="1346932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C342C105-8376-414A-A4CF-3FF8A018E0F1}"/>
                </a:ext>
              </a:extLst>
            </p:cNvPr>
            <p:cNvSpPr txBox="1"/>
            <p:nvPr/>
          </p:nvSpPr>
          <p:spPr>
            <a:xfrm>
              <a:off x="2599079" y="1365894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A78386DA-2FD6-4D39-AA63-1948556BC139}"/>
                    </a:ext>
                  </a:extLst>
                </p:cNvPr>
                <p:cNvSpPr txBox="1"/>
                <p:nvPr/>
              </p:nvSpPr>
              <p:spPr>
                <a:xfrm>
                  <a:off x="1733802" y="2010383"/>
                  <a:ext cx="63031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0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</m:oMath>
                    </m:oMathPara>
                  </a14:m>
                  <a:endParaRPr kumimoji="1" lang="ja-JP" altLang="en-US" sz="3000" b="1" dirty="0"/>
                </a:p>
              </p:txBody>
            </p:sp>
          </mc:Choice>
          <mc:Fallback xmlns=""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A78386DA-2FD6-4D39-AA63-1948556BC1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3802" y="2010383"/>
                  <a:ext cx="630310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12889DC8-93D4-481E-AC0F-4B697018B99F}"/>
              </a:ext>
            </a:extLst>
          </p:cNvPr>
          <p:cNvSpPr txBox="1"/>
          <p:nvPr/>
        </p:nvSpPr>
        <p:spPr>
          <a:xfrm>
            <a:off x="8948580" y="4062250"/>
            <a:ext cx="63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/>
              <a:t>N</a:t>
            </a:r>
            <a:endParaRPr kumimoji="1" lang="ja-JP" alt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B4DCE5C5-D30C-4B59-8659-399D93B1A054}"/>
                  </a:ext>
                </a:extLst>
              </p:cNvPr>
              <p:cNvSpPr txBox="1"/>
              <p:nvPr/>
            </p:nvSpPr>
            <p:spPr>
              <a:xfrm>
                <a:off x="8464080" y="3968325"/>
                <a:ext cx="63031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000" b="1" i="0" smtClean="0">
                          <a:latin typeface="Cambria Math" panose="02040503050406030204" pitchFamily="18" charset="0"/>
                        </a:rPr>
                        <m:t>𝚲</m:t>
                      </m:r>
                    </m:oMath>
                  </m:oMathPara>
                </a14:m>
                <a:endParaRPr kumimoji="1" lang="ja-JP" altLang="en-US" sz="3000" b="1" dirty="0"/>
              </a:p>
            </p:txBody>
          </p:sp>
        </mc:Choice>
        <mc:Fallback xmlns=""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B4DCE5C5-D30C-4B59-8659-399D93B1A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080" y="3968325"/>
                <a:ext cx="630310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8" name="グループ化 137">
            <a:extLst>
              <a:ext uri="{FF2B5EF4-FFF2-40B4-BE49-F238E27FC236}">
                <a16:creationId xmlns:a16="http://schemas.microsoft.com/office/drawing/2014/main" id="{ABB6B9FF-E17C-418D-8B6E-DF6E6FFB65C8}"/>
              </a:ext>
            </a:extLst>
          </p:cNvPr>
          <p:cNvGrpSpPr/>
          <p:nvPr/>
        </p:nvGrpSpPr>
        <p:grpSpPr>
          <a:xfrm>
            <a:off x="7987951" y="2511288"/>
            <a:ext cx="1482542" cy="1887139"/>
            <a:chOff x="4505062" y="1254404"/>
            <a:chExt cx="1874480" cy="2386040"/>
          </a:xfrm>
        </p:grpSpPr>
        <p:cxnSp>
          <p:nvCxnSpPr>
            <p:cNvPr id="139" name="直線コネクタ 138">
              <a:extLst>
                <a:ext uri="{FF2B5EF4-FFF2-40B4-BE49-F238E27FC236}">
                  <a16:creationId xmlns:a16="http://schemas.microsoft.com/office/drawing/2014/main" id="{80B6E5D8-CDFC-4E79-9002-362DB18D64F8}"/>
                </a:ext>
              </a:extLst>
            </p:cNvPr>
            <p:cNvCxnSpPr>
              <a:cxnSpLocks/>
            </p:cNvCxnSpPr>
            <p:nvPr/>
          </p:nvCxnSpPr>
          <p:spPr>
            <a:xfrm>
              <a:off x="4820217" y="1824890"/>
              <a:ext cx="0" cy="13337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684CF31F-0335-4FF1-ACBF-626B36081444}"/>
                </a:ext>
              </a:extLst>
            </p:cNvPr>
            <p:cNvCxnSpPr>
              <a:cxnSpLocks/>
            </p:cNvCxnSpPr>
            <p:nvPr/>
          </p:nvCxnSpPr>
          <p:spPr>
            <a:xfrm>
              <a:off x="5425379" y="1824890"/>
              <a:ext cx="0" cy="13337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0F2378AC-01C6-4E0C-B1D6-F414910AB33B}"/>
                </a:ext>
              </a:extLst>
            </p:cNvPr>
            <p:cNvCxnSpPr>
              <a:cxnSpLocks/>
            </p:cNvCxnSpPr>
            <p:nvPr/>
          </p:nvCxnSpPr>
          <p:spPr>
            <a:xfrm>
              <a:off x="6064386" y="1824890"/>
              <a:ext cx="0" cy="133375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4C9AD81E-F7AE-44DA-A868-573F9059BED8}"/>
                </a:ext>
              </a:extLst>
            </p:cNvPr>
            <p:cNvCxnSpPr>
              <a:cxnSpLocks/>
            </p:cNvCxnSpPr>
            <p:nvPr/>
          </p:nvCxnSpPr>
          <p:spPr>
            <a:xfrm>
              <a:off x="4820217" y="2705340"/>
              <a:ext cx="60516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E20CB96D-2467-4D2E-951B-D59B5E9AF272}"/>
                </a:ext>
              </a:extLst>
            </p:cNvPr>
            <p:cNvCxnSpPr>
              <a:cxnSpLocks/>
            </p:cNvCxnSpPr>
            <p:nvPr/>
          </p:nvCxnSpPr>
          <p:spPr>
            <a:xfrm>
              <a:off x="5425379" y="2300483"/>
              <a:ext cx="60516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BBC95D25-B706-4C29-A51F-061F3F8AFD5F}"/>
                </a:ext>
              </a:extLst>
            </p:cNvPr>
            <p:cNvSpPr txBox="1"/>
            <p:nvPr/>
          </p:nvSpPr>
          <p:spPr>
            <a:xfrm>
              <a:off x="4505062" y="3209557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E7EBA3C0-1F87-4A4E-A2E9-0BD8120442B2}"/>
                </a:ext>
              </a:extLst>
            </p:cNvPr>
            <p:cNvSpPr txBox="1"/>
            <p:nvPr/>
          </p:nvSpPr>
          <p:spPr>
            <a:xfrm>
              <a:off x="4542784" y="1397704"/>
              <a:ext cx="6303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4552C5B5-F74F-46AC-B309-E2F2755BF88A}"/>
                </a:ext>
              </a:extLst>
            </p:cNvPr>
            <p:cNvSpPr txBox="1"/>
            <p:nvPr/>
          </p:nvSpPr>
          <p:spPr>
            <a:xfrm>
              <a:off x="5749231" y="1343297"/>
              <a:ext cx="6303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/>
                <a:t>N</a:t>
              </a:r>
              <a:endParaRPr kumimoji="1" lang="ja-JP" altLang="en-US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C4F08F1B-A43B-4609-93E4-EEBFCE0F1379}"/>
                    </a:ext>
                  </a:extLst>
                </p:cNvPr>
                <p:cNvSpPr txBox="1"/>
                <p:nvPr/>
              </p:nvSpPr>
              <p:spPr>
                <a:xfrm>
                  <a:off x="4949845" y="2072157"/>
                  <a:ext cx="630311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0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oMath>
                    </m:oMathPara>
                  </a14:m>
                  <a:endParaRPr kumimoji="1" lang="ja-JP" altLang="en-US" sz="3000" b="1" dirty="0"/>
                </a:p>
              </p:txBody>
            </p:sp>
          </mc:Choice>
          <mc:Fallback xmlns=""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C4F08F1B-A43B-4609-93E4-EEBFCE0F1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9845" y="2072157"/>
                  <a:ext cx="630311" cy="5539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E6197B89-E2DA-48B2-AC08-B35239F4E87A}"/>
                    </a:ext>
                  </a:extLst>
                </p:cNvPr>
                <p:cNvSpPr txBox="1"/>
                <p:nvPr/>
              </p:nvSpPr>
              <p:spPr>
                <a:xfrm>
                  <a:off x="5185291" y="1254404"/>
                  <a:ext cx="630311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000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oMath>
                    </m:oMathPara>
                  </a14:m>
                  <a:endParaRPr kumimoji="1" lang="ja-JP" altLang="en-US" sz="3000" b="1" dirty="0"/>
                </a:p>
              </p:txBody>
            </p:sp>
          </mc:Choice>
          <mc:Fallback xmlns=""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E6197B89-E2DA-48B2-AC08-B35239F4E8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5291" y="1254404"/>
                  <a:ext cx="630311" cy="55399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6096A2CC-0571-4E0D-A501-B611500497A1}"/>
              </a:ext>
            </a:extLst>
          </p:cNvPr>
          <p:cNvSpPr txBox="1"/>
          <p:nvPr/>
        </p:nvSpPr>
        <p:spPr>
          <a:xfrm>
            <a:off x="9722118" y="2211677"/>
            <a:ext cx="2282350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Fujita-Miyazawa 3BF</a:t>
            </a:r>
            <a:r>
              <a:rPr lang="en-US" altLang="ja-JP" sz="1700" baseline="30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kumimoji="1" lang="ja-JP" altLang="en-US" sz="1700" baseline="300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21F27286-247E-4EA0-A839-55B3CCC56FC9}"/>
              </a:ext>
            </a:extLst>
          </p:cNvPr>
          <p:cNvSpPr txBox="1"/>
          <p:nvPr/>
        </p:nvSpPr>
        <p:spPr>
          <a:xfrm>
            <a:off x="7979917" y="2214611"/>
            <a:ext cx="1446286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ΛN-ΣN 3BF</a:t>
            </a:r>
            <a:r>
              <a:rPr kumimoji="1" lang="en-US" altLang="ja-JP" sz="1700" baseline="300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kumimoji="1" lang="ja-JP" altLang="en-US" sz="1700" baseline="300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矢印: 左右 150">
            <a:extLst>
              <a:ext uri="{FF2B5EF4-FFF2-40B4-BE49-F238E27FC236}">
                <a16:creationId xmlns:a16="http://schemas.microsoft.com/office/drawing/2014/main" id="{CB7444FD-5726-4386-92E4-74EC511F6E74}"/>
              </a:ext>
            </a:extLst>
          </p:cNvPr>
          <p:cNvSpPr/>
          <p:nvPr/>
        </p:nvSpPr>
        <p:spPr>
          <a:xfrm>
            <a:off x="9696502" y="3219455"/>
            <a:ext cx="615850" cy="430887"/>
          </a:xfrm>
          <a:prstGeom prst="left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9CF306F-E46F-4DF5-BE9B-0605F0795FFC}"/>
              </a:ext>
            </a:extLst>
          </p:cNvPr>
          <p:cNvSpPr txBox="1"/>
          <p:nvPr/>
        </p:nvSpPr>
        <p:spPr>
          <a:xfrm>
            <a:off x="8559012" y="4859013"/>
            <a:ext cx="3160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Σ may admix in the ΛN/ΛNN interaction</a:t>
            </a:r>
            <a:endParaRPr kumimoji="1" lang="ja-JP" altLang="en-US" sz="22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D603691-1F25-4A7F-8316-C98206F3740B}"/>
              </a:ext>
            </a:extLst>
          </p:cNvPr>
          <p:cNvSpPr txBox="1"/>
          <p:nvPr/>
        </p:nvSpPr>
        <p:spPr>
          <a:xfrm>
            <a:off x="8016707" y="5975637"/>
            <a:ext cx="42448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dirty="0"/>
              <a:t>(1) Y. Akaishi et al., PRL 84, 3539 (2000)</a:t>
            </a:r>
            <a:endParaRPr kumimoji="1" lang="ja-JP" altLang="en-US" sz="1300" dirty="0"/>
          </a:p>
        </p:txBody>
      </p:sp>
      <p:sp>
        <p:nvSpPr>
          <p:cNvPr id="32" name="大かっこ 31">
            <a:extLst>
              <a:ext uri="{FF2B5EF4-FFF2-40B4-BE49-F238E27FC236}">
                <a16:creationId xmlns:a16="http://schemas.microsoft.com/office/drawing/2014/main" id="{7306F9D0-FC70-417F-BA5F-5B109852A569}"/>
              </a:ext>
            </a:extLst>
          </p:cNvPr>
          <p:cNvSpPr/>
          <p:nvPr/>
        </p:nvSpPr>
        <p:spPr>
          <a:xfrm>
            <a:off x="9558705" y="2038062"/>
            <a:ext cx="2550693" cy="2484261"/>
          </a:xfrm>
          <a:prstGeom prst="bracketPair">
            <a:avLst>
              <a:gd name="adj" fmla="val 6983"/>
            </a:avLst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C79923F-5779-4219-820E-45C5CD0B9986}"/>
              </a:ext>
            </a:extLst>
          </p:cNvPr>
          <p:cNvSpPr/>
          <p:nvPr/>
        </p:nvSpPr>
        <p:spPr>
          <a:xfrm>
            <a:off x="8037430" y="6260319"/>
            <a:ext cx="39718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00" i="1" dirty="0"/>
              <a:t>(2) J. Fujita and H. Miyazawa, </a:t>
            </a:r>
          </a:p>
          <a:p>
            <a:r>
              <a:rPr lang="en-US" altLang="ja-JP" sz="1300" i="1" dirty="0"/>
              <a:t>     Prog. </a:t>
            </a:r>
            <a:r>
              <a:rPr lang="en-US" altLang="ja-JP" sz="1300" i="1" dirty="0" err="1"/>
              <a:t>Theor</a:t>
            </a:r>
            <a:r>
              <a:rPr lang="en-US" altLang="ja-JP" sz="1300" i="1" dirty="0"/>
              <a:t>. Phys.</a:t>
            </a:r>
            <a:r>
              <a:rPr lang="en-US" altLang="ja-JP" sz="1300" dirty="0"/>
              <a:t>,17, 3, 360–365 (1957) </a:t>
            </a:r>
            <a:endParaRPr lang="ja-JP" altLang="en-US" sz="13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EBC8E90-65AA-4FB3-9E7F-5FC8ED951E3A}"/>
              </a:ext>
            </a:extLst>
          </p:cNvPr>
          <p:cNvSpPr txBox="1"/>
          <p:nvPr/>
        </p:nvSpPr>
        <p:spPr>
          <a:xfrm>
            <a:off x="6317427" y="3706118"/>
            <a:ext cx="12999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bg1"/>
                </a:solidFill>
              </a:rPr>
              <a:t>J-PARC2015</a:t>
            </a:r>
            <a:endParaRPr kumimoji="1" lang="ja-JP" altLang="en-US" sz="1500" b="1" dirty="0">
              <a:solidFill>
                <a:schemeClr val="bg1"/>
              </a:solidFill>
            </a:endParaRP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AD6E05EC-B11C-4242-9E98-E9AB7DE8F4DA}"/>
              </a:ext>
            </a:extLst>
          </p:cNvPr>
          <p:cNvSpPr txBox="1"/>
          <p:nvPr/>
        </p:nvSpPr>
        <p:spPr>
          <a:xfrm>
            <a:off x="2493061" y="3421631"/>
            <a:ext cx="1041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>
                <a:solidFill>
                  <a:schemeClr val="bg1"/>
                </a:solidFill>
              </a:rPr>
              <a:t>Emulsion</a:t>
            </a:r>
          </a:p>
          <a:p>
            <a:r>
              <a:rPr kumimoji="1" lang="en-US" altLang="ja-JP" sz="1500" dirty="0">
                <a:solidFill>
                  <a:schemeClr val="bg1"/>
                </a:solidFill>
              </a:rPr>
              <a:t>(reliable)</a:t>
            </a:r>
            <a:endParaRPr kumimoji="1" lang="ja-JP" altLang="en-US" sz="1500" dirty="0">
              <a:solidFill>
                <a:schemeClr val="bg1"/>
              </a:solidFill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38CBDBAC-37BA-4DE0-A929-6BD4E7DFC74E}"/>
              </a:ext>
            </a:extLst>
          </p:cNvPr>
          <p:cNvSpPr txBox="1"/>
          <p:nvPr/>
        </p:nvSpPr>
        <p:spPr>
          <a:xfrm>
            <a:off x="591701" y="3747721"/>
            <a:ext cx="11593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bg1"/>
                </a:solidFill>
              </a:rPr>
              <a:t>MAMI2015</a:t>
            </a:r>
            <a:endParaRPr kumimoji="1" lang="ja-JP" altLang="en-US" sz="1500" b="1" dirty="0">
              <a:solidFill>
                <a:schemeClr val="bg1"/>
              </a:solidFill>
            </a:endParaRP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5AB6198B-2058-4762-B412-52BB96C74A58}"/>
              </a:ext>
            </a:extLst>
          </p:cNvPr>
          <p:cNvSpPr txBox="1"/>
          <p:nvPr/>
        </p:nvSpPr>
        <p:spPr>
          <a:xfrm>
            <a:off x="4524161" y="3726359"/>
            <a:ext cx="11158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>
                <a:solidFill>
                  <a:schemeClr val="bg1"/>
                </a:solidFill>
              </a:rPr>
              <a:t>Old γ ray</a:t>
            </a:r>
            <a:endParaRPr kumimoji="1" lang="ja-JP" altLang="en-US" sz="1500" dirty="0">
              <a:solidFill>
                <a:schemeClr val="bg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1F64C8B-3C0F-480F-A55A-2249C42BE8CB}"/>
              </a:ext>
            </a:extLst>
          </p:cNvPr>
          <p:cNvSpPr/>
          <p:nvPr/>
        </p:nvSpPr>
        <p:spPr>
          <a:xfrm>
            <a:off x="567752" y="3981739"/>
            <a:ext cx="1732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12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PRL 114, 232501 (2015)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1D6F22FD-5456-4E01-BC1E-83E1BAC72D0A}"/>
              </a:ext>
            </a:extLst>
          </p:cNvPr>
          <p:cNvSpPr/>
          <p:nvPr/>
        </p:nvSpPr>
        <p:spPr>
          <a:xfrm>
            <a:off x="5958210" y="3977664"/>
            <a:ext cx="1732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PRL 115, 222501 (2015)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FD8FFA23-023D-46B2-87DF-D6B343181755}"/>
              </a:ext>
            </a:extLst>
          </p:cNvPr>
          <p:cNvSpPr/>
          <p:nvPr/>
        </p:nvSpPr>
        <p:spPr>
          <a:xfrm>
            <a:off x="4179725" y="1135300"/>
            <a:ext cx="1829412" cy="3263127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420D803-01D4-4179-A6F6-EF030735A697}"/>
              </a:ext>
            </a:extLst>
          </p:cNvPr>
          <p:cNvSpPr/>
          <p:nvPr/>
        </p:nvSpPr>
        <p:spPr>
          <a:xfrm>
            <a:off x="4245478" y="1185277"/>
            <a:ext cx="1712732" cy="1013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kumimoji="1" lang="en-US" altLang="ja-JP" sz="2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exps</a:t>
            </a:r>
            <a:r>
              <a:rPr kumimoji="1" lang="en-US" altLang="ja-JP" sz="2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kumimoji="1" lang="en-US" altLang="ja-JP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J-PARC</a:t>
            </a:r>
          </a:p>
          <a:p>
            <a:r>
              <a:rPr kumimoji="1" lang="en-US" altLang="ja-JP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@ JLab</a:t>
            </a:r>
            <a:endParaRPr kumimoji="1" lang="ja-JP" alt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楕円 91">
                <a:extLst>
                  <a:ext uri="{FF2B5EF4-FFF2-40B4-BE49-F238E27FC236}">
                    <a16:creationId xmlns:a16="http://schemas.microsoft.com/office/drawing/2014/main" id="{1A11521A-8A48-4639-AA19-AD7B8A16F021}"/>
                  </a:ext>
                </a:extLst>
              </p:cNvPr>
              <p:cNvSpPr/>
              <p:nvPr/>
            </p:nvSpPr>
            <p:spPr>
              <a:xfrm>
                <a:off x="8486468" y="830370"/>
                <a:ext cx="949911" cy="94991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3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sz="35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5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kumimoji="1" lang="ja-JP" altLang="en-US" sz="3500" b="1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楕円 91">
                <a:extLst>
                  <a:ext uri="{FF2B5EF4-FFF2-40B4-BE49-F238E27FC236}">
                    <a16:creationId xmlns:a16="http://schemas.microsoft.com/office/drawing/2014/main" id="{1A11521A-8A48-4639-AA19-AD7B8A16F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468" y="830370"/>
                <a:ext cx="949911" cy="94991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楕円 92">
                <a:extLst>
                  <a:ext uri="{FF2B5EF4-FFF2-40B4-BE49-F238E27FC236}">
                    <a16:creationId xmlns:a16="http://schemas.microsoft.com/office/drawing/2014/main" id="{26D76244-B312-472A-BCFD-4B3A4D7694DC}"/>
                  </a:ext>
                </a:extLst>
              </p:cNvPr>
              <p:cNvSpPr/>
              <p:nvPr/>
            </p:nvSpPr>
            <p:spPr>
              <a:xfrm>
                <a:off x="10539310" y="830373"/>
                <a:ext cx="949911" cy="94991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3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sz="35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35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kumimoji="1" lang="ja-JP" altLang="en-US" sz="3500" b="1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楕円 92">
                <a:extLst>
                  <a:ext uri="{FF2B5EF4-FFF2-40B4-BE49-F238E27FC236}">
                    <a16:creationId xmlns:a16="http://schemas.microsoft.com/office/drawing/2014/main" id="{26D76244-B312-472A-BCFD-4B3A4D769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310" y="830373"/>
                <a:ext cx="949911" cy="949911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60701172-4128-4E8F-B9D4-BE4188DE7B1B}"/>
              </a:ext>
            </a:extLst>
          </p:cNvPr>
          <p:cNvSpPr txBox="1"/>
          <p:nvPr/>
        </p:nvSpPr>
        <p:spPr>
          <a:xfrm>
            <a:off x="9518309" y="905215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Mirror</a:t>
            </a:r>
            <a:endParaRPr kumimoji="1" lang="ja-JP" altLang="en-US" sz="2000" b="1" dirty="0"/>
          </a:p>
        </p:txBody>
      </p:sp>
      <p:sp>
        <p:nvSpPr>
          <p:cNvPr id="95" name="矢印: 左右 94">
            <a:extLst>
              <a:ext uri="{FF2B5EF4-FFF2-40B4-BE49-F238E27FC236}">
                <a16:creationId xmlns:a16="http://schemas.microsoft.com/office/drawing/2014/main" id="{5391A4D4-F482-4E2E-95E8-3416EC7928C2}"/>
              </a:ext>
            </a:extLst>
          </p:cNvPr>
          <p:cNvSpPr/>
          <p:nvPr/>
        </p:nvSpPr>
        <p:spPr>
          <a:xfrm>
            <a:off x="9647394" y="1305326"/>
            <a:ext cx="674100" cy="214062"/>
          </a:xfrm>
          <a:prstGeom prst="left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0557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E0F9CD-A35F-4688-9F27-2118780B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2" y="157608"/>
            <a:ext cx="8388132" cy="842075"/>
          </a:xfrm>
        </p:spPr>
        <p:txBody>
          <a:bodyPr>
            <a:noAutofit/>
          </a:bodyPr>
          <a:lstStyle/>
          <a:p>
            <a:r>
              <a:rPr lang="en-US" altLang="ja-JP" sz="3000" b="1" dirty="0"/>
              <a:t>Basic Information for the </a:t>
            </a:r>
            <a:r>
              <a:rPr lang="en-US" altLang="ja-JP" sz="3000" b="1" dirty="0" err="1"/>
              <a:t>Λn</a:t>
            </a:r>
            <a:r>
              <a:rPr lang="en-US" altLang="ja-JP" sz="3000" b="1" dirty="0"/>
              <a:t> CSB study:</a:t>
            </a:r>
            <a:endParaRPr kumimoji="1" lang="ja-JP" alt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ACAA1069-C87F-46AA-B6CB-BD26B85074CA}"/>
                  </a:ext>
                </a:extLst>
              </p:cNvPr>
              <p:cNvSpPr/>
              <p:nvPr/>
            </p:nvSpPr>
            <p:spPr>
              <a:xfrm>
                <a:off x="8408504" y="245300"/>
                <a:ext cx="1928028" cy="581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sz="3000" b="1" i="0"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altLang="ja-JP" sz="3000" b="1" i="1">
                              <a:latin typeface="Cambria Math" panose="02040503050406030204" pitchFamily="18" charset="0"/>
                            </a:rPr>
                            <m:t>𝐇</m:t>
                          </m:r>
                          <m:r>
                            <a:rPr lang="en-US" altLang="ja-JP" sz="3000" b="1" i="0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</m:sPre>
                      <m:r>
                        <a:rPr lang="en-US" altLang="ja-JP" sz="3000" b="1" i="1">
                          <a:latin typeface="Cambria Math" panose="02040503050406030204" pitchFamily="18" charset="0"/>
                        </a:rPr>
                        <m:t>−</m:t>
                      </m:r>
                      <m:sPre>
                        <m:sPrePr>
                          <m:ctrlPr>
                            <a:rPr lang="en-US" altLang="ja-JP" sz="3000" b="1" i="1" dirty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ja-JP" sz="3000" b="1" dirty="0"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>
                          <m:r>
                            <a:rPr lang="en-US" altLang="ja-JP" sz="3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altLang="ja-JP" sz="3000" b="1" i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sPre>
                    </m:oMath>
                  </m:oMathPara>
                </a14:m>
                <a:endParaRPr lang="ja-JP" altLang="en-US" sz="3000" b="1" dirty="0"/>
              </a:p>
            </p:txBody>
          </p:sp>
        </mc:Choice>
        <mc:Fallback xmlns="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ACAA1069-C87F-46AA-B6CB-BD26B8507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504" y="245300"/>
                <a:ext cx="1928028" cy="5813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A4560C5-5847-4ED4-AF84-B7719BBB5F3C}"/>
              </a:ext>
            </a:extLst>
          </p:cNvPr>
          <p:cNvSpPr txBox="1"/>
          <p:nvPr/>
        </p:nvSpPr>
        <p:spPr>
          <a:xfrm>
            <a:off x="333582" y="1110177"/>
            <a:ext cx="3426771" cy="4770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bg1"/>
                </a:solidFill>
              </a:rPr>
              <a:t>Explicit inclusion of Σ</a:t>
            </a:r>
            <a:endParaRPr kumimoji="1" lang="ja-JP" altLang="en-US" sz="2500" dirty="0">
              <a:solidFill>
                <a:schemeClr val="bg1"/>
              </a:solidFill>
            </a:endParaRPr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D7A35CCF-4B20-4BE9-B5AC-1BE56E2F005E}"/>
              </a:ext>
            </a:extLst>
          </p:cNvPr>
          <p:cNvGrpSpPr/>
          <p:nvPr/>
        </p:nvGrpSpPr>
        <p:grpSpPr>
          <a:xfrm>
            <a:off x="1001167" y="2465404"/>
            <a:ext cx="3026346" cy="1516949"/>
            <a:chOff x="5734220" y="4676994"/>
            <a:chExt cx="2621856" cy="1314200"/>
          </a:xfrm>
        </p:grpSpPr>
        <p:sp>
          <p:nvSpPr>
            <p:cNvPr id="80" name="円/楕円 8">
              <a:extLst>
                <a:ext uri="{FF2B5EF4-FFF2-40B4-BE49-F238E27FC236}">
                  <a16:creationId xmlns:a16="http://schemas.microsoft.com/office/drawing/2014/main" id="{356B3892-0BF2-4BA6-A047-7603B95D282C}"/>
                </a:ext>
              </a:extLst>
            </p:cNvPr>
            <p:cNvSpPr/>
            <p:nvPr/>
          </p:nvSpPr>
          <p:spPr>
            <a:xfrm>
              <a:off x="6610322" y="4924978"/>
              <a:ext cx="825858" cy="8258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A7D97CEF-E693-48DE-9CAD-2042DCF8E829}"/>
                </a:ext>
              </a:extLst>
            </p:cNvPr>
            <p:cNvCxnSpPr/>
            <p:nvPr/>
          </p:nvCxnSpPr>
          <p:spPr>
            <a:xfrm flipV="1">
              <a:off x="5791324" y="5165744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2F5CF9ED-9003-481D-AC23-5BBA5DFA280E}"/>
                </a:ext>
              </a:extLst>
            </p:cNvPr>
            <p:cNvCxnSpPr/>
            <p:nvPr/>
          </p:nvCxnSpPr>
          <p:spPr>
            <a:xfrm flipV="1">
              <a:off x="5805568" y="5570399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15B5CE43-3051-49EE-AA67-D6112C912D94}"/>
                </a:ext>
              </a:extLst>
            </p:cNvPr>
            <p:cNvCxnSpPr/>
            <p:nvPr/>
          </p:nvCxnSpPr>
          <p:spPr>
            <a:xfrm flipV="1">
              <a:off x="7391524" y="5150504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DB422578-2AAD-4550-B569-6291A8033D12}"/>
                </a:ext>
              </a:extLst>
            </p:cNvPr>
            <p:cNvCxnSpPr/>
            <p:nvPr/>
          </p:nvCxnSpPr>
          <p:spPr>
            <a:xfrm flipV="1">
              <a:off x="7375288" y="5555159"/>
              <a:ext cx="874378" cy="6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C00DACE1-AC0D-458C-A94D-370928883441}"/>
                </a:ext>
              </a:extLst>
            </p:cNvPr>
            <p:cNvSpPr txBox="1"/>
            <p:nvPr/>
          </p:nvSpPr>
          <p:spPr>
            <a:xfrm>
              <a:off x="5734220" y="4694599"/>
              <a:ext cx="311069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ABFBB87B-42E2-4436-B5AD-3F39A53E6693}"/>
                </a:ext>
              </a:extLst>
            </p:cNvPr>
            <p:cNvSpPr txBox="1"/>
            <p:nvPr/>
          </p:nvSpPr>
          <p:spPr>
            <a:xfrm>
              <a:off x="8045007" y="4676994"/>
              <a:ext cx="311069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B55F54D1-4792-45C7-BF7F-7F2E38F8A9F4}"/>
                </a:ext>
              </a:extLst>
            </p:cNvPr>
            <p:cNvSpPr txBox="1"/>
            <p:nvPr/>
          </p:nvSpPr>
          <p:spPr>
            <a:xfrm>
              <a:off x="8029590" y="5556138"/>
              <a:ext cx="309994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CECCF046-EDEC-42A7-9C0A-B9C865636FD1}"/>
                </a:ext>
              </a:extLst>
            </p:cNvPr>
            <p:cNvSpPr txBox="1"/>
            <p:nvPr/>
          </p:nvSpPr>
          <p:spPr>
            <a:xfrm>
              <a:off x="5734842" y="5619459"/>
              <a:ext cx="309994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92" name="円/楕円 17">
              <a:extLst>
                <a:ext uri="{FF2B5EF4-FFF2-40B4-BE49-F238E27FC236}">
                  <a16:creationId xmlns:a16="http://schemas.microsoft.com/office/drawing/2014/main" id="{F1032AA3-353B-489F-BDAF-B8181AB8389C}"/>
                </a:ext>
              </a:extLst>
            </p:cNvPr>
            <p:cNvSpPr/>
            <p:nvPr/>
          </p:nvSpPr>
          <p:spPr>
            <a:xfrm>
              <a:off x="7776213" y="5074304"/>
              <a:ext cx="144088" cy="1440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27566292-F7FF-494C-BC85-174A6B1ABED4}"/>
                </a:ext>
              </a:extLst>
            </p:cNvPr>
            <p:cNvSpPr txBox="1"/>
            <p:nvPr/>
          </p:nvSpPr>
          <p:spPr>
            <a:xfrm>
              <a:off x="7312510" y="4685762"/>
              <a:ext cx="360548" cy="3717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Σ</a:t>
              </a:r>
              <a:r>
                <a:rPr lang="en-US" altLang="ja-JP" sz="3000" baseline="30000" dirty="0"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0</a:t>
              </a:r>
              <a:endParaRPr kumimoji="1" lang="ja-JP" altLang="en-US" sz="3000" baseline="300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21EA2E04-DDF5-4296-B2F4-DC6C8C787C43}"/>
                    </a:ext>
                  </a:extLst>
                </p:cNvPr>
                <p:cNvSpPr txBox="1"/>
                <p:nvPr/>
              </p:nvSpPr>
              <p:spPr>
                <a:xfrm>
                  <a:off x="6640243" y="5189631"/>
                  <a:ext cx="801865" cy="3066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700" i="1" smtClean="0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</m:ctrlPr>
                          </m:sSubPr>
                          <m:e>
                            <m:r>
                              <a:rPr kumimoji="1" lang="en-US" altLang="ja-JP" sz="1700" b="0" i="1" smtClean="0">
                                <a:latin typeface="Cambria Math" panose="02040503050406030204" pitchFamily="18" charset="0"/>
                                <a:ea typeface="ＭＳ Ｐ明朝" panose="02020600040205080304" pitchFamily="18" charset="-128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l-GR" altLang="ja-JP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  <m:r>
                              <a:rPr kumimoji="1" lang="en-US" altLang="ja-JP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kumimoji="1" lang="en-US" altLang="ja-JP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1" lang="el-GR" altLang="ja-JP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  <m:r>
                              <a:rPr kumimoji="1" lang="en-US" altLang="ja-JP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700" dirty="0">
                    <a:latin typeface="Times New Roman" panose="02020603050405020304" pitchFamily="18" charset="0"/>
                    <a:ea typeface="ＭＳ Ｐ明朝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21EA2E04-DDF5-4296-B2F4-DC6C8C787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0243" y="5189631"/>
                  <a:ext cx="801865" cy="3066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B5FE4F1A-5749-49D1-BFA5-76B3F7EA83A9}"/>
                </a:ext>
              </a:extLst>
            </p:cNvPr>
            <p:cNvSpPr txBox="1"/>
            <p:nvPr/>
          </p:nvSpPr>
          <p:spPr>
            <a:xfrm>
              <a:off x="7638813" y="5173491"/>
              <a:ext cx="416480" cy="32010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500" dirty="0" err="1">
                  <a:solidFill>
                    <a:schemeClr val="tx1">
                      <a:lumMod val="95000"/>
                    </a:schemeClr>
                  </a:solidFill>
                  <a:latin typeface="Times New Roman" panose="02020603050405020304" pitchFamily="18" charset="0"/>
                  <a:ea typeface="ＭＳ Ｐ明朝" panose="02020600040205080304" pitchFamily="18" charset="-128"/>
                  <a:cs typeface="Times New Roman" panose="02020603050405020304" pitchFamily="18" charset="0"/>
                </a:rPr>
                <a:t>δM</a:t>
              </a:r>
              <a:endParaRPr kumimoji="1" lang="ja-JP" altLang="en-US" sz="25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BB695B36-0D0F-4E3D-B470-39EB59A3F832}"/>
              </a:ext>
            </a:extLst>
          </p:cNvPr>
          <p:cNvSpPr txBox="1"/>
          <p:nvPr/>
        </p:nvSpPr>
        <p:spPr>
          <a:xfrm>
            <a:off x="163876" y="1635528"/>
            <a:ext cx="32947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A. Gal, </a:t>
            </a:r>
            <a:r>
              <a:rPr lang="en-US" altLang="ja-JP" sz="1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Phys. Lett. B 744, 352 (2015)</a:t>
            </a:r>
            <a:endParaRPr kumimoji="1" lang="ja-JP" altLang="en-US" sz="15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B224D5B9-A359-456F-B4DE-9060CEA5FE08}"/>
                  </a:ext>
                </a:extLst>
              </p:cNvPr>
              <p:cNvSpPr txBox="1"/>
              <p:nvPr/>
            </p:nvSpPr>
            <p:spPr>
              <a:xfrm>
                <a:off x="427942" y="4148554"/>
                <a:ext cx="4934941" cy="454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e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𝐶𝑆𝐵</m:t>
                            </m:r>
                          </m:sub>
                        </m:sSub>
                      </m:e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1" lang="en-US" altLang="ja-JP" sz="20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=−0.0297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𝑁𝑧</m:t>
                        </m:r>
                      </m:sub>
                    </m:sSub>
                    <m:f>
                      <m:f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kumimoji="1"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e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𝐶𝑆</m:t>
                            </m:r>
                          </m:sub>
                        </m:sSub>
                      </m:e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1" lang="ja-JP" altLang="en-US" sz="2000" dirty="0"/>
                  <a:t> </a:t>
                </a:r>
              </a:p>
            </p:txBody>
          </p:sp>
        </mc:Choice>
        <mc:Fallback xmlns="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B224D5B9-A359-456F-B4DE-9060CEA5F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42" y="4148554"/>
                <a:ext cx="4934941" cy="454163"/>
              </a:xfrm>
              <a:prstGeom prst="rect">
                <a:avLst/>
              </a:prstGeom>
              <a:blipFill>
                <a:blip r:embed="rId5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CF5DD771-5659-4841-A48D-A5F62FEC511E}"/>
              </a:ext>
            </a:extLst>
          </p:cNvPr>
          <p:cNvSpPr txBox="1"/>
          <p:nvPr/>
        </p:nvSpPr>
        <p:spPr>
          <a:xfrm>
            <a:off x="6355638" y="1110177"/>
            <a:ext cx="4722948" cy="4770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bg1"/>
                </a:solidFill>
              </a:rPr>
              <a:t>Phenomenological potential</a:t>
            </a:r>
            <a:endParaRPr kumimoji="1" lang="ja-JP" altLang="en-US" sz="2500" dirty="0">
              <a:solidFill>
                <a:schemeClr val="bg1"/>
              </a:solidFill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0D99A74C-E9C7-41E0-8F30-0EA09936E49F}"/>
              </a:ext>
            </a:extLst>
          </p:cNvPr>
          <p:cNvSpPr txBox="1"/>
          <p:nvPr/>
        </p:nvSpPr>
        <p:spPr>
          <a:xfrm>
            <a:off x="7197632" y="1857932"/>
            <a:ext cx="4722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E. </a:t>
            </a:r>
            <a:r>
              <a:rPr kumimoji="1" lang="en-US" altLang="ja-JP" sz="16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Hiyama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600" i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et al.</a:t>
            </a:r>
            <a:r>
              <a:rPr kumimoji="1"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1600" i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</a:t>
            </a:r>
            <a:r>
              <a:rPr lang="en-US" altLang="ja-JP" sz="1600" i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s. Rev. C</a:t>
            </a:r>
            <a:r>
              <a:rPr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80</a:t>
            </a:r>
            <a:r>
              <a:rPr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054321 (2009).</a:t>
            </a:r>
            <a:endParaRPr kumimoji="1" lang="ja-JP" altLang="en-US" sz="16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12" name="図 111">
            <a:extLst>
              <a:ext uri="{FF2B5EF4-FFF2-40B4-BE49-F238E27FC236}">
                <a16:creationId xmlns:a16="http://schemas.microsoft.com/office/drawing/2014/main" id="{CD866D05-EEE9-46F1-854E-06F58595E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8" y="2916054"/>
            <a:ext cx="5633868" cy="1192625"/>
          </a:xfrm>
          <a:prstGeom prst="rect">
            <a:avLst/>
          </a:prstGeom>
        </p:spPr>
      </p:pic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F283323-FA9E-46FB-80AC-843D7B261411}"/>
              </a:ext>
            </a:extLst>
          </p:cNvPr>
          <p:cNvSpPr txBox="1"/>
          <p:nvPr/>
        </p:nvSpPr>
        <p:spPr>
          <a:xfrm>
            <a:off x="7197632" y="2141112"/>
            <a:ext cx="4722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M. Isaka et al., Phys. Rev. C 101, 024301 (2020).</a:t>
            </a:r>
            <a:endParaRPr kumimoji="1" lang="ja-JP" altLang="en-US" sz="16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3C0AE8-9AB4-42FA-A05C-FF2513290B56}"/>
              </a:ext>
            </a:extLst>
          </p:cNvPr>
          <p:cNvSpPr/>
          <p:nvPr/>
        </p:nvSpPr>
        <p:spPr>
          <a:xfrm>
            <a:off x="200097" y="2186887"/>
            <a:ext cx="6104255" cy="322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500" dirty="0">
                <a:latin typeface="TimesLTStd-Roman"/>
              </a:rPr>
              <a:t>A. Gal et al., IOP Conf. Series: Jour.  Phys.: Conf. Ser. </a:t>
            </a:r>
            <a:r>
              <a:rPr lang="en-US" altLang="ja-JP" sz="1500" b="1" dirty="0">
                <a:latin typeface="TimesLTStd-Bold"/>
              </a:rPr>
              <a:t>966 </a:t>
            </a:r>
            <a:r>
              <a:rPr lang="en-US" altLang="ja-JP" sz="1500" dirty="0">
                <a:latin typeface="TimesLTStd-Roman"/>
              </a:rPr>
              <a:t>(2018) 012006</a:t>
            </a:r>
            <a:endParaRPr lang="ja-JP" altLang="en-US" sz="1500" dirty="0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F9E70912-588A-4FDD-8A7D-409F79D3B687}"/>
              </a:ext>
            </a:extLst>
          </p:cNvPr>
          <p:cNvSpPr/>
          <p:nvPr/>
        </p:nvSpPr>
        <p:spPr>
          <a:xfrm>
            <a:off x="204376" y="1035214"/>
            <a:ext cx="5890654" cy="376444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CE9D6019-3246-41F7-B023-F234ABD1C12C}"/>
              </a:ext>
            </a:extLst>
          </p:cNvPr>
          <p:cNvSpPr/>
          <p:nvPr/>
        </p:nvSpPr>
        <p:spPr>
          <a:xfrm>
            <a:off x="6197118" y="1041787"/>
            <a:ext cx="5890654" cy="376444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935F81C-E0EC-4FCB-B366-E627DCD14FD4}"/>
              </a:ext>
            </a:extLst>
          </p:cNvPr>
          <p:cNvSpPr txBox="1"/>
          <p:nvPr/>
        </p:nvSpPr>
        <p:spPr>
          <a:xfrm>
            <a:off x="2672633" y="5379247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A=4</a:t>
            </a:r>
            <a:endParaRPr kumimoji="1" lang="ja-JP" altLang="en-US" sz="3000" dirty="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63EBC70B-4180-46C5-9B84-1412888125D4}"/>
              </a:ext>
            </a:extLst>
          </p:cNvPr>
          <p:cNvSpPr txBox="1"/>
          <p:nvPr/>
        </p:nvSpPr>
        <p:spPr>
          <a:xfrm>
            <a:off x="4616457" y="5209002"/>
            <a:ext cx="2087562" cy="8617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CSB interaction</a:t>
            </a:r>
            <a:endParaRPr kumimoji="1" lang="ja-JP" altLang="en-US" sz="25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7AF39088-3D9F-418C-8F8A-69859FB7A9B1}"/>
              </a:ext>
            </a:extLst>
          </p:cNvPr>
          <p:cNvSpPr/>
          <p:nvPr/>
        </p:nvSpPr>
        <p:spPr>
          <a:xfrm>
            <a:off x="3870758" y="5450112"/>
            <a:ext cx="552433" cy="37955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8" name="矢印: 右 117">
            <a:extLst>
              <a:ext uri="{FF2B5EF4-FFF2-40B4-BE49-F238E27FC236}">
                <a16:creationId xmlns:a16="http://schemas.microsoft.com/office/drawing/2014/main" id="{E1557DB4-00B5-4017-9DA8-9E5F35353B0F}"/>
              </a:ext>
            </a:extLst>
          </p:cNvPr>
          <p:cNvSpPr/>
          <p:nvPr/>
        </p:nvSpPr>
        <p:spPr>
          <a:xfrm rot="19872272">
            <a:off x="7003759" y="5012432"/>
            <a:ext cx="552433" cy="37955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93B9B3F4-A060-43E7-B6C3-5B86CDC0694C}"/>
              </a:ext>
            </a:extLst>
          </p:cNvPr>
          <p:cNvSpPr txBox="1"/>
          <p:nvPr/>
        </p:nvSpPr>
        <p:spPr>
          <a:xfrm>
            <a:off x="7480334" y="4719314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A=5</a:t>
            </a:r>
            <a:endParaRPr kumimoji="1" lang="ja-JP" altLang="en-US" sz="3000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CFE218DE-C582-4AFD-8D83-D524526E5EE7}"/>
              </a:ext>
            </a:extLst>
          </p:cNvPr>
          <p:cNvSpPr txBox="1"/>
          <p:nvPr/>
        </p:nvSpPr>
        <p:spPr>
          <a:xfrm>
            <a:off x="7562467" y="5155190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A=7</a:t>
            </a:r>
            <a:endParaRPr kumimoji="1" lang="ja-JP" altLang="en-US" sz="3000" dirty="0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FAAD7BF0-7B7D-4F03-B5AB-F8A8E842E28E}"/>
              </a:ext>
            </a:extLst>
          </p:cNvPr>
          <p:cNvSpPr txBox="1"/>
          <p:nvPr/>
        </p:nvSpPr>
        <p:spPr>
          <a:xfrm>
            <a:off x="7508732" y="5602395"/>
            <a:ext cx="1172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A=9</a:t>
            </a:r>
            <a:endParaRPr kumimoji="1" lang="ja-JP" altLang="en-US" sz="3000" dirty="0"/>
          </a:p>
        </p:txBody>
      </p:sp>
      <p:sp>
        <p:nvSpPr>
          <p:cNvPr id="122" name="矢印: 右 121">
            <a:extLst>
              <a:ext uri="{FF2B5EF4-FFF2-40B4-BE49-F238E27FC236}">
                <a16:creationId xmlns:a16="http://schemas.microsoft.com/office/drawing/2014/main" id="{551CF5FD-1CE1-46DA-B4EA-5615A3E2D158}"/>
              </a:ext>
            </a:extLst>
          </p:cNvPr>
          <p:cNvSpPr/>
          <p:nvPr/>
        </p:nvSpPr>
        <p:spPr>
          <a:xfrm rot="20984821">
            <a:off x="7066864" y="5359613"/>
            <a:ext cx="552433" cy="3747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3" name="矢印: 右 122">
            <a:extLst>
              <a:ext uri="{FF2B5EF4-FFF2-40B4-BE49-F238E27FC236}">
                <a16:creationId xmlns:a16="http://schemas.microsoft.com/office/drawing/2014/main" id="{93801795-AFC0-43AB-894A-AE7C103059A1}"/>
              </a:ext>
            </a:extLst>
          </p:cNvPr>
          <p:cNvSpPr/>
          <p:nvPr/>
        </p:nvSpPr>
        <p:spPr>
          <a:xfrm>
            <a:off x="7062884" y="5703527"/>
            <a:ext cx="552433" cy="3747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4" name="矢印: 右 123">
            <a:extLst>
              <a:ext uri="{FF2B5EF4-FFF2-40B4-BE49-F238E27FC236}">
                <a16:creationId xmlns:a16="http://schemas.microsoft.com/office/drawing/2014/main" id="{95C522BF-F3DE-46AA-92FB-1966584CE711}"/>
              </a:ext>
            </a:extLst>
          </p:cNvPr>
          <p:cNvSpPr/>
          <p:nvPr/>
        </p:nvSpPr>
        <p:spPr>
          <a:xfrm rot="913718">
            <a:off x="7018857" y="6053737"/>
            <a:ext cx="552433" cy="3747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474AEFB1-E270-496A-B69D-A74958EB393B}"/>
              </a:ext>
            </a:extLst>
          </p:cNvPr>
          <p:cNvSpPr txBox="1"/>
          <p:nvPr/>
        </p:nvSpPr>
        <p:spPr>
          <a:xfrm>
            <a:off x="7581691" y="6080330"/>
            <a:ext cx="1172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A=10</a:t>
            </a:r>
            <a:endParaRPr kumimoji="1" lang="ja-JP" altLang="en-US" sz="3000" dirty="0"/>
          </a:p>
        </p:txBody>
      </p:sp>
      <p:sp>
        <p:nvSpPr>
          <p:cNvPr id="126" name="矢印: 右 125">
            <a:extLst>
              <a:ext uri="{FF2B5EF4-FFF2-40B4-BE49-F238E27FC236}">
                <a16:creationId xmlns:a16="http://schemas.microsoft.com/office/drawing/2014/main" id="{504F5E21-506A-4AF2-AAD6-5F99BDE5AD74}"/>
              </a:ext>
            </a:extLst>
          </p:cNvPr>
          <p:cNvSpPr/>
          <p:nvPr/>
        </p:nvSpPr>
        <p:spPr>
          <a:xfrm rot="1465755">
            <a:off x="6826525" y="6344634"/>
            <a:ext cx="552433" cy="34614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CB896F22-2063-476B-BB90-443E31C10100}"/>
              </a:ext>
            </a:extLst>
          </p:cNvPr>
          <p:cNvSpPr txBox="1"/>
          <p:nvPr/>
        </p:nvSpPr>
        <p:spPr>
          <a:xfrm rot="402255">
            <a:off x="7102038" y="6299198"/>
            <a:ext cx="1172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/>
              <a:t>… </a:t>
            </a:r>
            <a:endParaRPr kumimoji="1" lang="ja-JP" altLang="en-US" sz="3000" dirty="0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797851C-3009-4A07-A03E-AD8295C06B5E}"/>
              </a:ext>
            </a:extLst>
          </p:cNvPr>
          <p:cNvSpPr/>
          <p:nvPr/>
        </p:nvSpPr>
        <p:spPr>
          <a:xfrm>
            <a:off x="2672632" y="5155190"/>
            <a:ext cx="1080473" cy="1001203"/>
          </a:xfrm>
          <a:prstGeom prst="ellipse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23D4E57-80FC-4D7D-BF6E-6CBB0C08AAC5}"/>
              </a:ext>
            </a:extLst>
          </p:cNvPr>
          <p:cNvSpPr txBox="1"/>
          <p:nvPr/>
        </p:nvSpPr>
        <p:spPr>
          <a:xfrm>
            <a:off x="59887" y="5310188"/>
            <a:ext cx="2692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Fundamental benchmark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2C0A593-7556-4114-AC21-9E50747140B5}"/>
              </a:ext>
            </a:extLst>
          </p:cNvPr>
          <p:cNvSpPr txBox="1"/>
          <p:nvPr/>
        </p:nvSpPr>
        <p:spPr>
          <a:xfrm>
            <a:off x="8591167" y="5089909"/>
            <a:ext cx="319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PRL 110, 012502 (2013)</a:t>
            </a:r>
            <a:endParaRPr kumimoji="1" lang="ja-JP" altLang="en-US" dirty="0"/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F0490ACF-7B2C-4875-BBBA-B0AA80699B15}"/>
              </a:ext>
            </a:extLst>
          </p:cNvPr>
          <p:cNvSpPr txBox="1"/>
          <p:nvPr/>
        </p:nvSpPr>
        <p:spPr>
          <a:xfrm>
            <a:off x="8593468" y="5373358"/>
            <a:ext cx="359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PRC 94, 021302(R) (2016)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0FF76F72-59B3-40C8-B8AD-FFC5C567D564}"/>
              </a:ext>
            </a:extLst>
          </p:cNvPr>
          <p:cNvSpPr txBox="1"/>
          <p:nvPr/>
        </p:nvSpPr>
        <p:spPr>
          <a:xfrm>
            <a:off x="8605621" y="5724142"/>
            <a:ext cx="339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Hall A, PRC 91,034308 (2015)</a:t>
            </a:r>
            <a:endParaRPr kumimoji="1" lang="ja-JP" altLang="en-US" dirty="0"/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B1E09E5B-AB8F-4014-81F6-17F3B632BB66}"/>
              </a:ext>
            </a:extLst>
          </p:cNvPr>
          <p:cNvSpPr txBox="1"/>
          <p:nvPr/>
        </p:nvSpPr>
        <p:spPr>
          <a:xfrm>
            <a:off x="8623825" y="6119560"/>
            <a:ext cx="359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PRC 93, 034314 (2016)</a:t>
            </a:r>
            <a:endParaRPr kumimoji="1" lang="ja-JP" altLang="en-US" dirty="0"/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8C44BC6A-8E89-493C-99ED-8A99363E871E}"/>
              </a:ext>
            </a:extLst>
          </p:cNvPr>
          <p:cNvSpPr txBox="1"/>
          <p:nvPr/>
        </p:nvSpPr>
        <p:spPr>
          <a:xfrm>
            <a:off x="8623825" y="6449662"/>
            <a:ext cx="359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HKS, PRC 90, 034320 (2014) …</a:t>
            </a:r>
            <a:endParaRPr kumimoji="1" lang="ja-JP" altLang="en-US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AA6D881-1D51-4AA9-818C-C9B14E3BD52F}"/>
              </a:ext>
            </a:extLst>
          </p:cNvPr>
          <p:cNvSpPr txBox="1"/>
          <p:nvPr/>
        </p:nvSpPr>
        <p:spPr>
          <a:xfrm>
            <a:off x="184060" y="1930244"/>
            <a:ext cx="5845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D. </a:t>
            </a:r>
            <a:r>
              <a:rPr kumimoji="1" lang="en-US" altLang="ja-JP" sz="15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Gazda</a:t>
            </a:r>
            <a:r>
              <a:rPr kumimoji="1" lang="en-US" altLang="ja-JP" sz="15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and A. Gal, Phys. Rev. Lett. 116, 122501 (2016)</a:t>
            </a:r>
            <a:endParaRPr kumimoji="1" lang="ja-JP" altLang="en-US" sz="15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92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F846BCE-965A-4E85-BAAB-4CEDB2E79F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15" y="117659"/>
                <a:ext cx="7783284" cy="113079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we confirm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i="1" baseline="30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F846BCE-965A-4E85-BAAB-4CEDB2E79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15" y="117659"/>
                <a:ext cx="7783284" cy="1130792"/>
              </a:xfrm>
              <a:blipFill>
                <a:blip r:embed="rId2"/>
                <a:stretch>
                  <a:fillRect l="-3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DA71DA5-7F16-4236-BC95-652EEC8CE6C6}"/>
              </a:ext>
            </a:extLst>
          </p:cNvPr>
          <p:cNvCxnSpPr>
            <a:cxnSpLocks/>
          </p:cNvCxnSpPr>
          <p:nvPr/>
        </p:nvCxnSpPr>
        <p:spPr>
          <a:xfrm flipV="1">
            <a:off x="1839685" y="1965280"/>
            <a:ext cx="0" cy="3892731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E75F0CCF-504A-4907-889C-DCFBCDCF7A45}"/>
              </a:ext>
            </a:extLst>
          </p:cNvPr>
          <p:cNvSpPr/>
          <p:nvPr/>
        </p:nvSpPr>
        <p:spPr>
          <a:xfrm>
            <a:off x="1848407" y="4945539"/>
            <a:ext cx="1245310" cy="431074"/>
          </a:xfrm>
          <a:custGeom>
            <a:avLst/>
            <a:gdLst>
              <a:gd name="connsiteX0" fmla="*/ 0 w 1045028"/>
              <a:gd name="connsiteY0" fmla="*/ 744583 h 744583"/>
              <a:gd name="connsiteX1" fmla="*/ 1045028 w 1045028"/>
              <a:gd name="connsiteY1" fmla="*/ 339635 h 744583"/>
              <a:gd name="connsiteX2" fmla="*/ 0 w 1045028"/>
              <a:gd name="connsiteY2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8" h="744583">
                <a:moveTo>
                  <a:pt x="0" y="744583"/>
                </a:moveTo>
                <a:cubicBezTo>
                  <a:pt x="522514" y="604157"/>
                  <a:pt x="1045028" y="463732"/>
                  <a:pt x="1045028" y="339635"/>
                </a:cubicBezTo>
                <a:cubicBezTo>
                  <a:pt x="1045028" y="215538"/>
                  <a:pt x="522514" y="107769"/>
                  <a:pt x="0" y="0"/>
                </a:cubicBez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865DD4D-A89E-4B1D-9382-A35E6A36A3C4}"/>
              </a:ext>
            </a:extLst>
          </p:cNvPr>
          <p:cNvCxnSpPr>
            <a:cxnSpLocks/>
          </p:cNvCxnSpPr>
          <p:nvPr/>
        </p:nvCxnSpPr>
        <p:spPr>
          <a:xfrm flipV="1">
            <a:off x="3211284" y="3010308"/>
            <a:ext cx="0" cy="216453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B8C321B-0E45-4184-BBF6-623431DFA732}"/>
              </a:ext>
            </a:extLst>
          </p:cNvPr>
          <p:cNvCxnSpPr>
            <a:cxnSpLocks/>
          </p:cNvCxnSpPr>
          <p:nvPr/>
        </p:nvCxnSpPr>
        <p:spPr>
          <a:xfrm flipH="1">
            <a:off x="1848407" y="3010308"/>
            <a:ext cx="124531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4DB59F2-6311-4B92-B9DE-F05209439D6F}"/>
              </a:ext>
            </a:extLst>
          </p:cNvPr>
          <p:cNvCxnSpPr/>
          <p:nvPr/>
        </p:nvCxnSpPr>
        <p:spPr>
          <a:xfrm>
            <a:off x="3511729" y="4956674"/>
            <a:ext cx="0" cy="40494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6E12707-9CBF-4D71-805A-E95ACBAAC030}"/>
              </a:ext>
            </a:extLst>
          </p:cNvPr>
          <p:cNvCxnSpPr/>
          <p:nvPr/>
        </p:nvCxnSpPr>
        <p:spPr>
          <a:xfrm>
            <a:off x="3511729" y="2807833"/>
            <a:ext cx="0" cy="404949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78D55F2-A67F-407F-8534-95385A8094D3}"/>
              </a:ext>
            </a:extLst>
          </p:cNvPr>
          <p:cNvCxnSpPr>
            <a:cxnSpLocks/>
          </p:cNvCxnSpPr>
          <p:nvPr/>
        </p:nvCxnSpPr>
        <p:spPr>
          <a:xfrm flipV="1">
            <a:off x="6551021" y="1952217"/>
            <a:ext cx="0" cy="3892731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5728CF7D-BFED-404F-BCEE-C1F33C71C779}"/>
              </a:ext>
            </a:extLst>
          </p:cNvPr>
          <p:cNvSpPr/>
          <p:nvPr/>
        </p:nvSpPr>
        <p:spPr>
          <a:xfrm>
            <a:off x="6551020" y="2768644"/>
            <a:ext cx="1362879" cy="535577"/>
          </a:xfrm>
          <a:custGeom>
            <a:avLst/>
            <a:gdLst>
              <a:gd name="connsiteX0" fmla="*/ 0 w 1045028"/>
              <a:gd name="connsiteY0" fmla="*/ 744583 h 744583"/>
              <a:gd name="connsiteX1" fmla="*/ 1045028 w 1045028"/>
              <a:gd name="connsiteY1" fmla="*/ 339635 h 744583"/>
              <a:gd name="connsiteX2" fmla="*/ 0 w 1045028"/>
              <a:gd name="connsiteY2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028" h="744583">
                <a:moveTo>
                  <a:pt x="0" y="744583"/>
                </a:moveTo>
                <a:cubicBezTo>
                  <a:pt x="522514" y="604157"/>
                  <a:pt x="1045028" y="463732"/>
                  <a:pt x="1045028" y="339635"/>
                </a:cubicBezTo>
                <a:cubicBezTo>
                  <a:pt x="1045028" y="215538"/>
                  <a:pt x="522514" y="107769"/>
                  <a:pt x="0" y="0"/>
                </a:cubicBezTo>
              </a:path>
            </a:pathLst>
          </a:cu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46843E7-6005-4567-B698-860C617514FF}"/>
                  </a:ext>
                </a:extLst>
              </p:cNvPr>
              <p:cNvSpPr txBox="1"/>
              <p:nvPr/>
            </p:nvSpPr>
            <p:spPr>
              <a:xfrm>
                <a:off x="455005" y="4893860"/>
                <a:ext cx="138031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00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ja-JP" sz="3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3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3000" i="1" baseline="30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3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0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46843E7-6005-4567-B698-860C6175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05" y="4893860"/>
                <a:ext cx="1380319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1A223F3-95FB-4841-B912-9291034E73FA}"/>
              </a:ext>
            </a:extLst>
          </p:cNvPr>
          <p:cNvCxnSpPr/>
          <p:nvPr/>
        </p:nvCxnSpPr>
        <p:spPr>
          <a:xfrm>
            <a:off x="1848407" y="5172211"/>
            <a:ext cx="47026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69B1F8C-CE92-4599-B001-358A55C4D334}"/>
              </a:ext>
            </a:extLst>
          </p:cNvPr>
          <p:cNvCxnSpPr/>
          <p:nvPr/>
        </p:nvCxnSpPr>
        <p:spPr>
          <a:xfrm>
            <a:off x="1839685" y="3010307"/>
            <a:ext cx="47026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54402AB-53A8-478D-AB50-D9745DEB0942}"/>
                  </a:ext>
                </a:extLst>
              </p:cNvPr>
              <p:cNvSpPr txBox="1"/>
              <p:nvPr/>
            </p:nvSpPr>
            <p:spPr>
              <a:xfrm>
                <a:off x="441956" y="2704504"/>
                <a:ext cx="133894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30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kumimoji="1" lang="en-US" altLang="ja-JP" sz="3000" b="0" i="1" smtClean="0">
                          <a:latin typeface="Cambria Math" panose="02040503050406030204" pitchFamily="18" charset="0"/>
                        </a:rPr>
                        <m:t>(1</m:t>
                      </m:r>
                      <m:r>
                        <a:rPr kumimoji="1" lang="en-US" altLang="ja-JP" sz="3000" b="0" i="1" baseline="3000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0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54402AB-53A8-478D-AB50-D9745DEB0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56" y="2704504"/>
                <a:ext cx="133894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B5DF4D8B-51CC-4B17-B225-0D01D1F77E51}"/>
              </a:ext>
            </a:extLst>
          </p:cNvPr>
          <p:cNvCxnSpPr/>
          <p:nvPr/>
        </p:nvCxnSpPr>
        <p:spPr>
          <a:xfrm>
            <a:off x="8131626" y="2807833"/>
            <a:ext cx="0" cy="404949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A473752-861F-43CE-96EE-83EBCD00D996}"/>
                  </a:ext>
                </a:extLst>
              </p:cNvPr>
              <p:cNvSpPr txBox="1"/>
              <p:nvPr/>
            </p:nvSpPr>
            <p:spPr>
              <a:xfrm>
                <a:off x="2017238" y="5433639"/>
                <a:ext cx="560156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sz="1700" dirty="0"/>
                  <a:t>Emulsion: </a:t>
                </a:r>
                <a14:m>
                  <m:oMath xmlns:m="http://schemas.openxmlformats.org/officeDocument/2006/math"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 i="0" smtClean="0">
                        <a:latin typeface="Cambria Math" panose="02040503050406030204" pitchFamily="18" charset="0"/>
                      </a:rPr>
                      <m:t>𝟎𝟖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𝟎𝟔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± 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𝟎𝟒</m:t>
                    </m:r>
                    <m:r>
                      <a:rPr kumimoji="1" lang="en-US" altLang="ja-JP" sz="17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700" b="1" dirty="0"/>
                  <a:t>MeV </a:t>
                </a:r>
                <a:r>
                  <a:rPr kumimoji="1" lang="en-US" altLang="ja-JP" sz="1700" b="1" baseline="30000" dirty="0"/>
                  <a:t>(1)</a:t>
                </a:r>
                <a:endParaRPr kumimoji="1" lang="en-US" altLang="ja-JP" sz="1700" baseline="30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1700" dirty="0">
                    <a:solidFill>
                      <a:schemeClr val="tx1"/>
                    </a:solidFill>
                  </a:rPr>
                  <a:t>MAMI: </a:t>
                </a:r>
                <a14:m>
                  <m:oMath xmlns:m="http://schemas.openxmlformats.org/officeDocument/2006/math"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 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𝟎𝟗</m:t>
                    </m:r>
                    <m:r>
                      <a:rPr kumimoji="1" lang="en-US" altLang="ja-JP" sz="17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700" b="1" dirty="0">
                    <a:solidFill>
                      <a:schemeClr val="tx1"/>
                    </a:solidFill>
                  </a:rPr>
                  <a:t>MeV </a:t>
                </a:r>
                <a:r>
                  <a:rPr kumimoji="1" lang="en-US" altLang="ja-JP" sz="1700" b="1" baseline="30000" dirty="0">
                    <a:solidFill>
                      <a:schemeClr val="tx1"/>
                    </a:solidFill>
                  </a:rPr>
                  <a:t>(2)</a:t>
                </a:r>
                <a:endParaRPr kumimoji="1" lang="ja-JP" altLang="en-US" sz="17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A473752-861F-43CE-96EE-83EBCD00D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238" y="5433639"/>
                <a:ext cx="5601567" cy="615553"/>
              </a:xfrm>
              <a:prstGeom prst="rect">
                <a:avLst/>
              </a:prstGeom>
              <a:blipFill>
                <a:blip r:embed="rId5"/>
                <a:stretch>
                  <a:fillRect l="-544" t="-1980" b="-128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8C41673-A8D8-4D46-B1EF-2B80BB46B24B}"/>
              </a:ext>
            </a:extLst>
          </p:cNvPr>
          <p:cNvSpPr txBox="1"/>
          <p:nvPr/>
        </p:nvSpPr>
        <p:spPr>
          <a:xfrm>
            <a:off x="3283666" y="3745840"/>
            <a:ext cx="121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J-PARC</a:t>
            </a:r>
          </a:p>
          <a:p>
            <a:r>
              <a:rPr lang="en-US" altLang="ja-JP" sz="2200" dirty="0"/>
              <a:t>E63</a:t>
            </a:r>
            <a:endParaRPr kumimoji="1" lang="ja-JP" altLang="en-US" sz="22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8EAEA3D-AFB1-4D53-ACF2-66C730C72639}"/>
              </a:ext>
            </a:extLst>
          </p:cNvPr>
          <p:cNvSpPr txBox="1"/>
          <p:nvPr/>
        </p:nvSpPr>
        <p:spPr>
          <a:xfrm>
            <a:off x="8772351" y="2931371"/>
            <a:ext cx="2288695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C12-19-002</a:t>
            </a:r>
          </a:p>
          <a:p>
            <a:pPr algn="ctr"/>
            <a:r>
              <a:rPr lang="en-US" altLang="ja-JP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(2 days)</a:t>
            </a:r>
            <a:endParaRPr kumimoji="1" lang="ja-JP" altLang="en-US" sz="2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45BD648-542E-41A3-8A73-DCB7ECC19057}"/>
              </a:ext>
            </a:extLst>
          </p:cNvPr>
          <p:cNvSpPr/>
          <p:nvPr/>
        </p:nvSpPr>
        <p:spPr>
          <a:xfrm>
            <a:off x="7391832" y="4670373"/>
            <a:ext cx="4617716" cy="12464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Energy Measurement:</a:t>
            </a: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 unique (direct meas.)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Complementary with other data</a:t>
            </a:r>
          </a:p>
        </p:txBody>
      </p:sp>
      <p:sp>
        <p:nvSpPr>
          <p:cNvPr id="30" name="矢印: 下 29">
            <a:extLst>
              <a:ext uri="{FF2B5EF4-FFF2-40B4-BE49-F238E27FC236}">
                <a16:creationId xmlns:a16="http://schemas.microsoft.com/office/drawing/2014/main" id="{71E69AD8-7EE0-4082-9A51-F8B9CDEB13C3}"/>
              </a:ext>
            </a:extLst>
          </p:cNvPr>
          <p:cNvSpPr/>
          <p:nvPr/>
        </p:nvSpPr>
        <p:spPr>
          <a:xfrm>
            <a:off x="9674065" y="4044887"/>
            <a:ext cx="522501" cy="460871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B4AE7C0-FA50-4A0F-A599-2A4CE5B99966}"/>
                  </a:ext>
                </a:extLst>
              </p:cNvPr>
              <p:cNvSpPr txBox="1"/>
              <p:nvPr/>
            </p:nvSpPr>
            <p:spPr>
              <a:xfrm>
                <a:off x="2550268" y="2276233"/>
                <a:ext cx="24811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1" lang="en-US" altLang="ja-JP" sz="2000" dirty="0"/>
                  <a:t> 100 keV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6B4AE7C0-FA50-4A0F-A599-2A4CE5B99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268" y="2276233"/>
                <a:ext cx="2481107" cy="400110"/>
              </a:xfrm>
              <a:prstGeom prst="rect">
                <a:avLst/>
              </a:prstGeom>
              <a:blipFill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1A449A4-ADEA-4E80-B20A-D1150FFD08DE}"/>
                  </a:ext>
                </a:extLst>
              </p:cNvPr>
              <p:cNvSpPr txBox="1"/>
              <p:nvPr/>
            </p:nvSpPr>
            <p:spPr>
              <a:xfrm>
                <a:off x="7227418" y="2276233"/>
                <a:ext cx="22016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1" lang="en-US" altLang="ja-JP" sz="2000" dirty="0"/>
                  <a:t> 100 keV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1A449A4-ADEA-4E80-B20A-D1150FFD0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418" y="2276233"/>
                <a:ext cx="2201608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497C9098-8E2A-479B-B3FA-B1141BA81DC5}"/>
              </a:ext>
            </a:extLst>
          </p:cNvPr>
          <p:cNvGrpSpPr/>
          <p:nvPr/>
        </p:nvGrpSpPr>
        <p:grpSpPr>
          <a:xfrm>
            <a:off x="9159737" y="261011"/>
            <a:ext cx="884439" cy="884440"/>
            <a:chOff x="1630680" y="2438400"/>
            <a:chExt cx="1887583" cy="1887583"/>
          </a:xfrm>
        </p:grpSpPr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85961A90-8C9D-402C-9CA9-302BFD7BEF2A}"/>
                </a:ext>
              </a:extLst>
            </p:cNvPr>
            <p:cNvSpPr/>
            <p:nvPr/>
          </p:nvSpPr>
          <p:spPr>
            <a:xfrm>
              <a:off x="1630680" y="2438400"/>
              <a:ext cx="1887583" cy="1887583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AB874AEE-48F0-4A2C-81F8-26643B9B5B98}"/>
                </a:ext>
              </a:extLst>
            </p:cNvPr>
            <p:cNvSpPr/>
            <p:nvPr/>
          </p:nvSpPr>
          <p:spPr>
            <a:xfrm>
              <a:off x="2246811" y="2438400"/>
              <a:ext cx="655320" cy="65532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4F259590-0B56-4E15-A8E2-3B89851665A8}"/>
                </a:ext>
              </a:extLst>
            </p:cNvPr>
            <p:cNvSpPr/>
            <p:nvPr/>
          </p:nvSpPr>
          <p:spPr>
            <a:xfrm>
              <a:off x="1746068" y="2960398"/>
              <a:ext cx="655320" cy="65532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A3FF8FD9-1E69-4355-BD9B-F2FD48290B25}"/>
                </a:ext>
              </a:extLst>
            </p:cNvPr>
            <p:cNvSpPr/>
            <p:nvPr/>
          </p:nvSpPr>
          <p:spPr>
            <a:xfrm>
              <a:off x="2779123" y="2982169"/>
              <a:ext cx="655320" cy="65532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64D275F3-E1B2-47B5-B1C1-B6A3A28C4590}"/>
                </a:ext>
              </a:extLst>
            </p:cNvPr>
            <p:cNvSpPr/>
            <p:nvPr/>
          </p:nvSpPr>
          <p:spPr>
            <a:xfrm>
              <a:off x="2207079" y="3505827"/>
              <a:ext cx="774436" cy="774436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15C6BC8B-9F4E-4F0A-983B-988EA6A83A20}"/>
              </a:ext>
            </a:extLst>
          </p:cNvPr>
          <p:cNvGrpSpPr/>
          <p:nvPr/>
        </p:nvGrpSpPr>
        <p:grpSpPr>
          <a:xfrm>
            <a:off x="8131626" y="236988"/>
            <a:ext cx="884439" cy="884440"/>
            <a:chOff x="1853837" y="1922206"/>
            <a:chExt cx="1356360" cy="1356361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1A0DBCA-23A0-436B-829A-65195CA1E610}"/>
                </a:ext>
              </a:extLst>
            </p:cNvPr>
            <p:cNvGrpSpPr/>
            <p:nvPr/>
          </p:nvGrpSpPr>
          <p:grpSpPr>
            <a:xfrm>
              <a:off x="1853837" y="1922206"/>
              <a:ext cx="1356360" cy="1356361"/>
              <a:chOff x="1630680" y="2438400"/>
              <a:chExt cx="1887583" cy="1887583"/>
            </a:xfrm>
          </p:grpSpPr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977AD613-56E9-462B-A605-B510E9477E86}"/>
                  </a:ext>
                </a:extLst>
              </p:cNvPr>
              <p:cNvSpPr/>
              <p:nvPr/>
            </p:nvSpPr>
            <p:spPr>
              <a:xfrm>
                <a:off x="1630680" y="2438400"/>
                <a:ext cx="1887583" cy="188758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43B672F5-4589-499B-A83A-7FFC37F56511}"/>
                  </a:ext>
                </a:extLst>
              </p:cNvPr>
              <p:cNvSpPr/>
              <p:nvPr/>
            </p:nvSpPr>
            <p:spPr>
              <a:xfrm>
                <a:off x="1746068" y="2960398"/>
                <a:ext cx="655320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BCB2EF11-A00C-4647-A651-2048F65EEAFD}"/>
                  </a:ext>
                </a:extLst>
              </p:cNvPr>
              <p:cNvSpPr/>
              <p:nvPr/>
            </p:nvSpPr>
            <p:spPr>
              <a:xfrm>
                <a:off x="2779123" y="2982169"/>
                <a:ext cx="655320" cy="65532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楕円 45">
                <a:extLst>
                  <a:ext uri="{FF2B5EF4-FFF2-40B4-BE49-F238E27FC236}">
                    <a16:creationId xmlns:a16="http://schemas.microsoft.com/office/drawing/2014/main" id="{4392A095-A732-4447-B3B9-ECA44FFEB571}"/>
                  </a:ext>
                </a:extLst>
              </p:cNvPr>
              <p:cNvSpPr/>
              <p:nvPr/>
            </p:nvSpPr>
            <p:spPr>
              <a:xfrm>
                <a:off x="2207079" y="3505827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A69B7C0B-2BF8-4990-AC41-2AFA4D6E3906}"/>
                </a:ext>
              </a:extLst>
            </p:cNvPr>
            <p:cNvSpPr/>
            <p:nvPr/>
          </p:nvSpPr>
          <p:spPr>
            <a:xfrm>
              <a:off x="2315437" y="1959048"/>
              <a:ext cx="470893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9412ED-8783-430F-804F-1E4B660CA24F}"/>
              </a:ext>
            </a:extLst>
          </p:cNvPr>
          <p:cNvSpPr txBox="1"/>
          <p:nvPr/>
        </p:nvSpPr>
        <p:spPr>
          <a:xfrm>
            <a:off x="319787" y="1309357"/>
            <a:ext cx="3191942" cy="47705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Conventional way</a:t>
            </a:r>
            <a:endParaRPr kumimoji="1" lang="ja-JP" altLang="en-US" sz="2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9A10614-3628-4AA1-A3C2-3F51989ED4B8}"/>
              </a:ext>
            </a:extLst>
          </p:cNvPr>
          <p:cNvSpPr txBox="1"/>
          <p:nvPr/>
        </p:nvSpPr>
        <p:spPr>
          <a:xfrm>
            <a:off x="5381838" y="1305477"/>
            <a:ext cx="2749788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Proposed exp.</a:t>
            </a:r>
            <a:endParaRPr kumimoji="1" lang="ja-JP" altLang="en-US" sz="2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CCE560-96BC-48C6-8499-7FF5A54F8174}"/>
              </a:ext>
            </a:extLst>
          </p:cNvPr>
          <p:cNvSpPr txBox="1"/>
          <p:nvPr/>
        </p:nvSpPr>
        <p:spPr>
          <a:xfrm>
            <a:off x="265060" y="6171773"/>
            <a:ext cx="2828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(1) N</a:t>
            </a:r>
            <a:r>
              <a:rPr lang="en-US" altLang="ja-JP" sz="17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52, 1-30 (1973)</a:t>
            </a:r>
            <a:endParaRPr kumimoji="1" lang="en-US" altLang="ja-JP" sz="17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r>
              <a:rPr kumimoji="1" lang="en-US" altLang="ja-JP" sz="17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(2) </a:t>
            </a:r>
            <a:r>
              <a:rPr lang="fr-FR" altLang="ja-JP" sz="17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PRL 114, 232501 (2015)</a:t>
            </a:r>
            <a:endParaRPr kumimoji="1" lang="ja-JP" altLang="en-US" sz="17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7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C18C26-E856-4BAD-8A74-3B6B9BBB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274" y="0"/>
            <a:ext cx="6478249" cy="1293028"/>
          </a:xfrm>
        </p:spPr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78564AA-3BA1-439A-B726-07C2698F91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88906" y="1416479"/>
                <a:ext cx="7232532" cy="4731402"/>
              </a:xfrm>
              <a:solidFill>
                <a:schemeClr val="bg1">
                  <a:lumMod val="95000"/>
                  <a:lumOff val="5000"/>
                </a:schemeClr>
              </a:solidFill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3500" b="1" dirty="0">
                    <a:solidFill>
                      <a:schemeClr val="tx1"/>
                    </a:solidFill>
                  </a:rPr>
                  <a:t>Introduction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kumimoji="1" lang="en-US" altLang="ja-JP" sz="3500" b="1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3500" b="1" dirty="0">
                    <a:solidFill>
                      <a:schemeClr val="tx1"/>
                    </a:solidFill>
                  </a:rPr>
                  <a:t>Experiments</a:t>
                </a:r>
              </a:p>
              <a:p>
                <a:pPr lvl="1"/>
                <a:r>
                  <a:rPr lang="en-US" altLang="ja-JP" sz="2500" dirty="0">
                    <a:solidFill>
                      <a:schemeClr val="tx1"/>
                    </a:solidFill>
                  </a:rPr>
                  <a:t>C12-19-002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3,4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altLang="ja-JP" sz="2500" dirty="0">
                    <a:solidFill>
                      <a:schemeClr val="tx1"/>
                    </a:solidFill>
                  </a:rPr>
                  <a:t>)</a:t>
                </a:r>
                <a:r>
                  <a:rPr lang="en-US" altLang="ja-JP" sz="25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future</a:t>
                </a:r>
              </a:p>
              <a:p>
                <a:pPr lvl="1"/>
                <a:r>
                  <a:rPr lang="en-US" altLang="ja-JP" sz="2500" dirty="0">
                    <a:solidFill>
                      <a:schemeClr val="tx1"/>
                    </a:solidFill>
                  </a:rPr>
                  <a:t>E12-17-003</a:t>
                </a:r>
                <a:r>
                  <a:rPr lang="ja-JP" altLang="en-US" sz="25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500" dirty="0">
                    <a:solidFill>
                      <a:schemeClr val="tx1"/>
                    </a:solidFill>
                  </a:rPr>
                  <a:t>(</a:t>
                </a:r>
                <a:r>
                  <a:rPr lang="en-US" altLang="ja-JP" sz="2500" dirty="0" err="1">
                    <a:solidFill>
                      <a:schemeClr val="tx1"/>
                    </a:solidFill>
                  </a:rPr>
                  <a:t>Λnn</a:t>
                </a:r>
                <a:r>
                  <a:rPr lang="en-US" altLang="ja-JP" sz="2500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altLang="ja-JP" sz="2500" dirty="0">
                    <a:solidFill>
                      <a:schemeClr val="tx1"/>
                    </a:solidFill>
                  </a:rPr>
                  <a:t>E12-15-008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</m:oMath>
                </a14:m>
                <a:r>
                  <a:rPr lang="en-US" altLang="ja-JP" sz="2500" dirty="0"/>
                  <a:t>)</a:t>
                </a:r>
                <a:r>
                  <a:rPr lang="en-US" altLang="ja-JP" sz="25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future </a:t>
                </a:r>
              </a:p>
              <a:p>
                <a:pPr lvl="1"/>
                <a:r>
                  <a:rPr lang="en-US" altLang="ja-JP" sz="2500" dirty="0">
                    <a:solidFill>
                      <a:schemeClr val="tx1"/>
                    </a:solidFill>
                  </a:rPr>
                  <a:t>E12-20-013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5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Tl</m:t>
                        </m:r>
                      </m:e>
                    </m:sPre>
                  </m:oMath>
                </a14:m>
                <a:r>
                  <a:rPr lang="en-US" altLang="ja-JP" sz="2500" dirty="0">
                    <a:solidFill>
                      <a:schemeClr val="tx1"/>
                    </a:solidFill>
                  </a:rPr>
                  <a:t>)</a:t>
                </a:r>
                <a:r>
                  <a:rPr lang="en-US" altLang="ja-JP" sz="25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: future</a:t>
                </a:r>
              </a:p>
              <a:p>
                <a:pPr lvl="1"/>
                <a:endParaRPr lang="en-US" altLang="ja-JP" sz="25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ja-JP" sz="3500" b="1" dirty="0"/>
                  <a:t>Summary</a:t>
                </a:r>
                <a:endParaRPr kumimoji="1" lang="en-US" altLang="ja-JP" sz="3500" b="1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kumimoji="1" lang="en-US" altLang="ja-JP" sz="3500" b="1" dirty="0">
                  <a:solidFill>
                    <a:schemeClr val="tx1"/>
                  </a:solidFill>
                </a:endParaRPr>
              </a:p>
              <a:p>
                <a:endParaRPr kumimoji="1" lang="ja-JP" altLang="en-US" sz="3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78564AA-3BA1-439A-B726-07C2698F91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88906" y="1416479"/>
                <a:ext cx="7232532" cy="4731402"/>
              </a:xfrm>
              <a:blipFill>
                <a:blip r:embed="rId2"/>
                <a:stretch>
                  <a:fillRect l="-2530" t="-3089" b="-5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2480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F117CC-D79C-47B7-B0A2-AD9C15A8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84" y="2938129"/>
            <a:ext cx="8610600" cy="1293028"/>
          </a:xfrm>
        </p:spPr>
        <p:txBody>
          <a:bodyPr>
            <a:normAutofit/>
          </a:bodyPr>
          <a:lstStyle/>
          <a:p>
            <a:r>
              <a:rPr lang="en-US" altLang="ja-JP" sz="3600" cap="none" dirty="0">
                <a:solidFill>
                  <a:schemeClr val="tx1">
                    <a:lumMod val="95000"/>
                  </a:schemeClr>
                </a:solidFill>
              </a:rPr>
              <a:t>E12-17-003</a:t>
            </a:r>
            <a:r>
              <a:rPr lang="ja-JP" altLang="en-US" sz="3600" cap="none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altLang="ja-JP" sz="3600" cap="none" dirty="0">
                <a:solidFill>
                  <a:schemeClr val="tx1">
                    <a:lumMod val="95000"/>
                  </a:schemeClr>
                </a:solidFill>
              </a:rPr>
              <a:t>(</a:t>
            </a:r>
            <a:r>
              <a:rPr lang="en-US" altLang="ja-JP" sz="3600" cap="none" dirty="0" err="1">
                <a:solidFill>
                  <a:schemeClr val="tx1">
                    <a:lumMod val="95000"/>
                  </a:schemeClr>
                </a:solidFill>
              </a:rPr>
              <a:t>nnΛ</a:t>
            </a:r>
            <a:r>
              <a:rPr lang="en-US" altLang="ja-JP" sz="3500" cap="none" dirty="0">
                <a:solidFill>
                  <a:schemeClr val="tx1">
                    <a:lumMod val="9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6264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4BC38F-5B55-452D-99C0-8C257D5A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738481"/>
          </a:xfrm>
        </p:spPr>
        <p:txBody>
          <a:bodyPr/>
          <a:lstStyle/>
          <a:p>
            <a:r>
              <a:rPr kumimoji="1" lang="en-US" altLang="ja-JP" cap="none" dirty="0" err="1"/>
              <a:t>nnΛ</a:t>
            </a:r>
            <a:r>
              <a:rPr kumimoji="1" lang="en-US" altLang="ja-JP" cap="none" dirty="0"/>
              <a:t> search experiment at JLab </a:t>
            </a:r>
            <a:endParaRPr kumimoji="1" lang="ja-JP" altLang="en-US" cap="none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769037-06F9-4827-A1CD-8E1EA6BA8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17" y="1895226"/>
            <a:ext cx="6047534" cy="345573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EA47BAB3-D2A0-4307-8AFE-EE13B223F911}"/>
              </a:ext>
            </a:extLst>
          </p:cNvPr>
          <p:cNvGrpSpPr/>
          <p:nvPr/>
        </p:nvGrpSpPr>
        <p:grpSpPr>
          <a:xfrm>
            <a:off x="402427" y="3078108"/>
            <a:ext cx="4753885" cy="3280308"/>
            <a:chOff x="868879" y="1469508"/>
            <a:chExt cx="6503476" cy="4487571"/>
          </a:xfrm>
        </p:grpSpPr>
        <p:cxnSp>
          <p:nvCxnSpPr>
            <p:cNvPr id="105" name="直線矢印コネクタ 104">
              <a:extLst>
                <a:ext uri="{FF2B5EF4-FFF2-40B4-BE49-F238E27FC236}">
                  <a16:creationId xmlns:a16="http://schemas.microsoft.com/office/drawing/2014/main" id="{F8D69447-EE61-4D6A-8C1F-8454CF0A3567}"/>
                </a:ext>
              </a:extLst>
            </p:cNvPr>
            <p:cNvCxnSpPr/>
            <p:nvPr/>
          </p:nvCxnSpPr>
          <p:spPr>
            <a:xfrm flipV="1">
              <a:off x="1569720" y="3772441"/>
              <a:ext cx="1608667" cy="1371599"/>
            </a:xfrm>
            <a:prstGeom prst="straightConnector1">
              <a:avLst/>
            </a:prstGeom>
            <a:ln w="38100">
              <a:solidFill>
                <a:srgbClr val="FFFF99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22C4A8E7-EFAD-4572-B9DA-274FA328AC1C}"/>
                </a:ext>
              </a:extLst>
            </p:cNvPr>
            <p:cNvCxnSpPr/>
            <p:nvPr/>
          </p:nvCxnSpPr>
          <p:spPr>
            <a:xfrm flipH="1" flipV="1">
              <a:off x="3025987" y="1469508"/>
              <a:ext cx="152400" cy="2302933"/>
            </a:xfrm>
            <a:prstGeom prst="straightConnector1">
              <a:avLst/>
            </a:prstGeom>
            <a:ln w="38100">
              <a:solidFill>
                <a:srgbClr val="FFFF99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E5ACA5D9-4999-4EA3-8034-E48150F2A257}"/>
                </a:ext>
              </a:extLst>
            </p:cNvPr>
            <p:cNvSpPr txBox="1"/>
            <p:nvPr/>
          </p:nvSpPr>
          <p:spPr>
            <a:xfrm rot="19090384">
              <a:off x="868879" y="3983041"/>
              <a:ext cx="2285506" cy="547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beam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5ACF1CFE-0015-4A03-B270-4CEF659CB99D}"/>
                </a:ext>
              </a:extLst>
            </p:cNvPr>
            <p:cNvSpPr txBox="1"/>
            <p:nvPr/>
          </p:nvSpPr>
          <p:spPr>
            <a:xfrm rot="21212971">
              <a:off x="2468318" y="1830845"/>
              <a:ext cx="463140" cy="493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e’</a:t>
              </a:r>
              <a:endParaRPr kumimoji="1" lang="ja-JP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テキスト ボックス 108">
                  <a:extLst>
                    <a:ext uri="{FF2B5EF4-FFF2-40B4-BE49-F238E27FC236}">
                      <a16:creationId xmlns:a16="http://schemas.microsoft.com/office/drawing/2014/main" id="{5EB10DF2-284D-4053-A791-CB90C3DFDB76}"/>
                    </a:ext>
                  </a:extLst>
                </p:cNvPr>
                <p:cNvSpPr txBox="1"/>
                <p:nvPr/>
              </p:nvSpPr>
              <p:spPr>
                <a:xfrm>
                  <a:off x="3039972" y="3949788"/>
                  <a:ext cx="474535" cy="5465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ja-JP" altLang="en-US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テキスト ボックス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9972" y="3949788"/>
                  <a:ext cx="474535" cy="5465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8772" b="-60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CEE266C0-0EA5-49AF-AE43-EC52BBCDC798}"/>
                </a:ext>
              </a:extLst>
            </p:cNvPr>
            <p:cNvGrpSpPr/>
            <p:nvPr/>
          </p:nvGrpSpPr>
          <p:grpSpPr>
            <a:xfrm>
              <a:off x="3550920" y="3120506"/>
              <a:ext cx="1337734" cy="1337734"/>
              <a:chOff x="2387600" y="4123266"/>
              <a:chExt cx="1337734" cy="1337734"/>
            </a:xfrm>
          </p:grpSpPr>
          <p:sp>
            <p:nvSpPr>
              <p:cNvPr id="130" name="円/楕円 78">
                <a:extLst>
                  <a:ext uri="{FF2B5EF4-FFF2-40B4-BE49-F238E27FC236}">
                    <a16:creationId xmlns:a16="http://schemas.microsoft.com/office/drawing/2014/main" id="{8D5CEBEF-CD99-4C72-BFD9-4E5EF87CDC37}"/>
                  </a:ext>
                </a:extLst>
              </p:cNvPr>
              <p:cNvSpPr/>
              <p:nvPr/>
            </p:nvSpPr>
            <p:spPr>
              <a:xfrm>
                <a:off x="2387600" y="4123266"/>
                <a:ext cx="1337734" cy="13377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円/楕円 79">
                <a:extLst>
                  <a:ext uri="{FF2B5EF4-FFF2-40B4-BE49-F238E27FC236}">
                    <a16:creationId xmlns:a16="http://schemas.microsoft.com/office/drawing/2014/main" id="{5E6207B2-EA4C-4324-8C67-B03B1DB0901A}"/>
                  </a:ext>
                </a:extLst>
              </p:cNvPr>
              <p:cNvSpPr/>
              <p:nvPr/>
            </p:nvSpPr>
            <p:spPr>
              <a:xfrm>
                <a:off x="3004279" y="4293464"/>
                <a:ext cx="414867" cy="41486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円/楕円 80">
                <a:extLst>
                  <a:ext uri="{FF2B5EF4-FFF2-40B4-BE49-F238E27FC236}">
                    <a16:creationId xmlns:a16="http://schemas.microsoft.com/office/drawing/2014/main" id="{568CEF44-906C-4CED-A35C-D32C9245A920}"/>
                  </a:ext>
                </a:extLst>
              </p:cNvPr>
              <p:cNvSpPr/>
              <p:nvPr/>
            </p:nvSpPr>
            <p:spPr>
              <a:xfrm>
                <a:off x="3004279" y="4878528"/>
                <a:ext cx="414867" cy="41486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円/楕円 81">
                <a:extLst>
                  <a:ext uri="{FF2B5EF4-FFF2-40B4-BE49-F238E27FC236}">
                    <a16:creationId xmlns:a16="http://schemas.microsoft.com/office/drawing/2014/main" id="{5011D2D5-818D-4F86-9F96-C21F1A4C932A}"/>
                  </a:ext>
                </a:extLst>
              </p:cNvPr>
              <p:cNvSpPr/>
              <p:nvPr/>
            </p:nvSpPr>
            <p:spPr>
              <a:xfrm>
                <a:off x="2489686" y="4602738"/>
                <a:ext cx="414867" cy="41486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1" name="フリーフォーム 59">
              <a:extLst>
                <a:ext uri="{FF2B5EF4-FFF2-40B4-BE49-F238E27FC236}">
                  <a16:creationId xmlns:a16="http://schemas.microsoft.com/office/drawing/2014/main" id="{F4130EB9-598D-4C01-9714-5DDFE5081343}"/>
                </a:ext>
              </a:extLst>
            </p:cNvPr>
            <p:cNvSpPr/>
            <p:nvPr/>
          </p:nvSpPr>
          <p:spPr>
            <a:xfrm rot="534611">
              <a:off x="3203277" y="3597100"/>
              <a:ext cx="456518" cy="356991"/>
            </a:xfrm>
            <a:custGeom>
              <a:avLst/>
              <a:gdLst>
                <a:gd name="connsiteX0" fmla="*/ 0 w 1447800"/>
                <a:gd name="connsiteY0" fmla="*/ 638087 h 1120687"/>
                <a:gd name="connsiteX1" fmla="*/ 203200 w 1447800"/>
                <a:gd name="connsiteY1" fmla="*/ 11554 h 1120687"/>
                <a:gd name="connsiteX2" fmla="*/ 330200 w 1447800"/>
                <a:gd name="connsiteY2" fmla="*/ 1120687 h 1120687"/>
                <a:gd name="connsiteX3" fmla="*/ 533400 w 1447800"/>
                <a:gd name="connsiteY3" fmla="*/ 11554 h 1120687"/>
                <a:gd name="connsiteX4" fmla="*/ 626533 w 1447800"/>
                <a:gd name="connsiteY4" fmla="*/ 1103754 h 1120687"/>
                <a:gd name="connsiteX5" fmla="*/ 821267 w 1447800"/>
                <a:gd name="connsiteY5" fmla="*/ 28487 h 1120687"/>
                <a:gd name="connsiteX6" fmla="*/ 931333 w 1447800"/>
                <a:gd name="connsiteY6" fmla="*/ 1095287 h 1120687"/>
                <a:gd name="connsiteX7" fmla="*/ 1049867 w 1447800"/>
                <a:gd name="connsiteY7" fmla="*/ 45421 h 1120687"/>
                <a:gd name="connsiteX8" fmla="*/ 1185333 w 1447800"/>
                <a:gd name="connsiteY8" fmla="*/ 1103754 h 1120687"/>
                <a:gd name="connsiteX9" fmla="*/ 1320800 w 1447800"/>
                <a:gd name="connsiteY9" fmla="*/ 53887 h 1120687"/>
                <a:gd name="connsiteX10" fmla="*/ 1447800 w 1447800"/>
                <a:gd name="connsiteY10" fmla="*/ 663487 h 11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7800" h="1120687">
                  <a:moveTo>
                    <a:pt x="0" y="638087"/>
                  </a:moveTo>
                  <a:cubicBezTo>
                    <a:pt x="74083" y="284604"/>
                    <a:pt x="148167" y="-68879"/>
                    <a:pt x="203200" y="11554"/>
                  </a:cubicBezTo>
                  <a:cubicBezTo>
                    <a:pt x="258233" y="91987"/>
                    <a:pt x="275167" y="1120687"/>
                    <a:pt x="330200" y="1120687"/>
                  </a:cubicBezTo>
                  <a:cubicBezTo>
                    <a:pt x="385233" y="1120687"/>
                    <a:pt x="484011" y="14376"/>
                    <a:pt x="533400" y="11554"/>
                  </a:cubicBezTo>
                  <a:cubicBezTo>
                    <a:pt x="582789" y="8732"/>
                    <a:pt x="578555" y="1100932"/>
                    <a:pt x="626533" y="1103754"/>
                  </a:cubicBezTo>
                  <a:cubicBezTo>
                    <a:pt x="674511" y="1106576"/>
                    <a:pt x="770467" y="29898"/>
                    <a:pt x="821267" y="28487"/>
                  </a:cubicBezTo>
                  <a:cubicBezTo>
                    <a:pt x="872067" y="27076"/>
                    <a:pt x="893233" y="1092465"/>
                    <a:pt x="931333" y="1095287"/>
                  </a:cubicBezTo>
                  <a:cubicBezTo>
                    <a:pt x="969433" y="1098109"/>
                    <a:pt x="1007534" y="44010"/>
                    <a:pt x="1049867" y="45421"/>
                  </a:cubicBezTo>
                  <a:cubicBezTo>
                    <a:pt x="1092200" y="46832"/>
                    <a:pt x="1140178" y="1102343"/>
                    <a:pt x="1185333" y="1103754"/>
                  </a:cubicBezTo>
                  <a:cubicBezTo>
                    <a:pt x="1230488" y="1105165"/>
                    <a:pt x="1277056" y="127265"/>
                    <a:pt x="1320800" y="53887"/>
                  </a:cubicBezTo>
                  <a:cubicBezTo>
                    <a:pt x="1364544" y="-19491"/>
                    <a:pt x="1406172" y="321998"/>
                    <a:pt x="1447800" y="663487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2" name="グループ化 111">
              <a:extLst>
                <a:ext uri="{FF2B5EF4-FFF2-40B4-BE49-F238E27FC236}">
                  <a16:creationId xmlns:a16="http://schemas.microsoft.com/office/drawing/2014/main" id="{4CC41BDD-462F-444D-8C88-098FBF7A08FD}"/>
                </a:ext>
              </a:extLst>
            </p:cNvPr>
            <p:cNvGrpSpPr/>
            <p:nvPr/>
          </p:nvGrpSpPr>
          <p:grpSpPr>
            <a:xfrm>
              <a:off x="5148144" y="4226322"/>
              <a:ext cx="1643923" cy="1643923"/>
              <a:chOff x="2350757" y="3993370"/>
              <a:chExt cx="1643923" cy="1643923"/>
            </a:xfrm>
          </p:grpSpPr>
          <p:sp>
            <p:nvSpPr>
              <p:cNvPr id="127" name="円/楕円 75">
                <a:extLst>
                  <a:ext uri="{FF2B5EF4-FFF2-40B4-BE49-F238E27FC236}">
                    <a16:creationId xmlns:a16="http://schemas.microsoft.com/office/drawing/2014/main" id="{53CA6831-C522-48A8-9D59-3A111D2F4AC2}"/>
                  </a:ext>
                </a:extLst>
              </p:cNvPr>
              <p:cNvSpPr/>
              <p:nvPr/>
            </p:nvSpPr>
            <p:spPr>
              <a:xfrm>
                <a:off x="2350757" y="3993370"/>
                <a:ext cx="1643923" cy="1643923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>
                    <a:lumMod val="9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円/楕円 76">
                <a:extLst>
                  <a:ext uri="{FF2B5EF4-FFF2-40B4-BE49-F238E27FC236}">
                    <a16:creationId xmlns:a16="http://schemas.microsoft.com/office/drawing/2014/main" id="{B8675654-5A82-46F1-A6E5-068B421AB744}"/>
                  </a:ext>
                </a:extLst>
              </p:cNvPr>
              <p:cNvSpPr/>
              <p:nvPr/>
            </p:nvSpPr>
            <p:spPr>
              <a:xfrm>
                <a:off x="3211712" y="4199147"/>
                <a:ext cx="414867" cy="41486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円/楕円 77">
                <a:extLst>
                  <a:ext uri="{FF2B5EF4-FFF2-40B4-BE49-F238E27FC236}">
                    <a16:creationId xmlns:a16="http://schemas.microsoft.com/office/drawing/2014/main" id="{33D9B04E-AB35-4DA1-8244-2B7739588561}"/>
                  </a:ext>
                </a:extLst>
              </p:cNvPr>
              <p:cNvSpPr/>
              <p:nvPr/>
            </p:nvSpPr>
            <p:spPr>
              <a:xfrm>
                <a:off x="3167096" y="5013521"/>
                <a:ext cx="414867" cy="414867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3" name="円/楕円 61">
              <a:extLst>
                <a:ext uri="{FF2B5EF4-FFF2-40B4-BE49-F238E27FC236}">
                  <a16:creationId xmlns:a16="http://schemas.microsoft.com/office/drawing/2014/main" id="{9E879E26-DDD2-4185-9D73-2EEA4B03D0E8}"/>
                </a:ext>
              </a:extLst>
            </p:cNvPr>
            <p:cNvSpPr/>
            <p:nvPr/>
          </p:nvSpPr>
          <p:spPr>
            <a:xfrm>
              <a:off x="5295055" y="4863899"/>
              <a:ext cx="501701" cy="501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右矢印 62">
              <a:extLst>
                <a:ext uri="{FF2B5EF4-FFF2-40B4-BE49-F238E27FC236}">
                  <a16:creationId xmlns:a16="http://schemas.microsoft.com/office/drawing/2014/main" id="{D5EFC4F7-A6D7-4110-95C6-07EA520A02EE}"/>
                </a:ext>
              </a:extLst>
            </p:cNvPr>
            <p:cNvSpPr/>
            <p:nvPr/>
          </p:nvSpPr>
          <p:spPr>
            <a:xfrm rot="2659701">
              <a:off x="4782722" y="4318229"/>
              <a:ext cx="431799" cy="4064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円/楕円 63">
              <a:extLst>
                <a:ext uri="{FF2B5EF4-FFF2-40B4-BE49-F238E27FC236}">
                  <a16:creationId xmlns:a16="http://schemas.microsoft.com/office/drawing/2014/main" id="{7E61261C-D895-447F-834B-2D51D158001C}"/>
                </a:ext>
              </a:extLst>
            </p:cNvPr>
            <p:cNvSpPr/>
            <p:nvPr/>
          </p:nvSpPr>
          <p:spPr>
            <a:xfrm>
              <a:off x="6093765" y="2816767"/>
              <a:ext cx="176413" cy="176413"/>
            </a:xfrm>
            <a:prstGeom prst="ellipse">
              <a:avLst/>
            </a:prstGeom>
            <a:solidFill>
              <a:srgbClr val="BB058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6" name="直線矢印コネクタ 115">
              <a:extLst>
                <a:ext uri="{FF2B5EF4-FFF2-40B4-BE49-F238E27FC236}">
                  <a16:creationId xmlns:a16="http://schemas.microsoft.com/office/drawing/2014/main" id="{E0B3F236-CE7F-417D-96B0-BCD4445BCCE8}"/>
                </a:ext>
              </a:extLst>
            </p:cNvPr>
            <p:cNvCxnSpPr/>
            <p:nvPr/>
          </p:nvCxnSpPr>
          <p:spPr>
            <a:xfrm flipV="1">
              <a:off x="4988380" y="2982106"/>
              <a:ext cx="1020719" cy="468823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テキスト ボックス 116">
                  <a:extLst>
                    <a:ext uri="{FF2B5EF4-FFF2-40B4-BE49-F238E27FC236}">
                      <a16:creationId xmlns:a16="http://schemas.microsoft.com/office/drawing/2014/main" id="{4737A35C-2F5D-4771-BA34-E1AD0754CE22}"/>
                    </a:ext>
                  </a:extLst>
                </p:cNvPr>
                <p:cNvSpPr txBox="1"/>
                <p:nvPr/>
              </p:nvSpPr>
              <p:spPr>
                <a:xfrm>
                  <a:off x="3720472" y="2258949"/>
                  <a:ext cx="938689" cy="6912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1" lang="en-US" altLang="ja-JP" sz="30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3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3000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sPre>
                      </m:oMath>
                    </m:oMathPara>
                  </a14:m>
                  <a:endParaRPr kumimoji="1" lang="ja-JP" alt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テキスト ボックス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0472" y="2258949"/>
                  <a:ext cx="938689" cy="69129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20812306-8061-4403-9893-4EC1F3E22F8E}"/>
                </a:ext>
              </a:extLst>
            </p:cNvPr>
            <p:cNvSpPr txBox="1"/>
            <p:nvPr/>
          </p:nvSpPr>
          <p:spPr>
            <a:xfrm>
              <a:off x="5945566" y="4199902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26F983F6-1A4C-4C51-B73A-CB7C84B60A3A}"/>
                </a:ext>
              </a:extLst>
            </p:cNvPr>
            <p:cNvSpPr txBox="1"/>
            <p:nvPr/>
          </p:nvSpPr>
          <p:spPr>
            <a:xfrm>
              <a:off x="3617596" y="3340774"/>
              <a:ext cx="431918" cy="634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BDE2D502-5FEF-4CD3-842F-B67248B8B1C0}"/>
                </a:ext>
              </a:extLst>
            </p:cNvPr>
            <p:cNvSpPr txBox="1"/>
            <p:nvPr/>
          </p:nvSpPr>
          <p:spPr>
            <a:xfrm>
              <a:off x="5216606" y="4703164"/>
              <a:ext cx="550643" cy="63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kumimoji="1" lang="ja-JP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F2E99F1C-AB87-452F-89BD-23AF9FD77632}"/>
                </a:ext>
              </a:extLst>
            </p:cNvPr>
            <p:cNvSpPr txBox="1"/>
            <p:nvPr/>
          </p:nvSpPr>
          <p:spPr>
            <a:xfrm>
              <a:off x="5905069" y="5019235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214EF2F4-B77B-4690-A292-558D09066DF4}"/>
                </a:ext>
              </a:extLst>
            </p:cNvPr>
            <p:cNvSpPr txBox="1"/>
            <p:nvPr/>
          </p:nvSpPr>
          <p:spPr>
            <a:xfrm>
              <a:off x="4115254" y="3063774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C565644D-13EF-44F8-A4E7-FF1D376E6314}"/>
                </a:ext>
              </a:extLst>
            </p:cNvPr>
            <p:cNvSpPr txBox="1"/>
            <p:nvPr/>
          </p:nvSpPr>
          <p:spPr>
            <a:xfrm>
              <a:off x="4109128" y="3660977"/>
              <a:ext cx="515784" cy="75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F44FE76B-7E80-452A-B6AE-13717467D741}"/>
                    </a:ext>
                  </a:extLst>
                </p:cNvPr>
                <p:cNvSpPr/>
                <p:nvPr/>
              </p:nvSpPr>
              <p:spPr>
                <a:xfrm>
                  <a:off x="6354843" y="2444957"/>
                  <a:ext cx="780393" cy="5465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ja-JP" sz="25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ja-JP" altLang="en-US" sz="2500" dirty="0"/>
                </a:p>
              </p:txBody>
            </p:sp>
          </mc:Choice>
          <mc:Fallback xmlns="">
            <p:sp>
              <p:nvSpPr>
                <p:cNvPr id="51" name="正方形/長方形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844" y="2444957"/>
                  <a:ext cx="681212" cy="47705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稲妻 124">
              <a:extLst>
                <a:ext uri="{FF2B5EF4-FFF2-40B4-BE49-F238E27FC236}">
                  <a16:creationId xmlns:a16="http://schemas.microsoft.com/office/drawing/2014/main" id="{A41BA0E9-E7C7-4973-B340-FF2DB2E97ECB}"/>
                </a:ext>
              </a:extLst>
            </p:cNvPr>
            <p:cNvSpPr/>
            <p:nvPr/>
          </p:nvSpPr>
          <p:spPr>
            <a:xfrm>
              <a:off x="4660288" y="5365600"/>
              <a:ext cx="737745" cy="591479"/>
            </a:xfrm>
            <a:prstGeom prst="lightningBolt">
              <a:avLst/>
            </a:prstGeom>
            <a:solidFill>
              <a:schemeClr val="tx1">
                <a:alpha val="16000"/>
              </a:schemeClr>
            </a:solidFill>
            <a:ln>
              <a:solidFill>
                <a:schemeClr val="tx1">
                  <a:alpha val="1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稲妻 125">
              <a:extLst>
                <a:ext uri="{FF2B5EF4-FFF2-40B4-BE49-F238E27FC236}">
                  <a16:creationId xmlns:a16="http://schemas.microsoft.com/office/drawing/2014/main" id="{07C541D1-B086-4166-87D6-39F128BD64B8}"/>
                </a:ext>
              </a:extLst>
            </p:cNvPr>
            <p:cNvSpPr/>
            <p:nvPr/>
          </p:nvSpPr>
          <p:spPr>
            <a:xfrm rot="11619252">
              <a:off x="6634610" y="4225689"/>
              <a:ext cx="737745" cy="591479"/>
            </a:xfrm>
            <a:prstGeom prst="lightningBolt">
              <a:avLst/>
            </a:prstGeom>
            <a:solidFill>
              <a:schemeClr val="tx1">
                <a:alpha val="16000"/>
              </a:schemeClr>
            </a:solidFill>
            <a:ln>
              <a:solidFill>
                <a:schemeClr val="tx1">
                  <a:alpha val="1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0B2EE89A-98E5-4425-A2E7-3D22466E1FBE}"/>
              </a:ext>
            </a:extLst>
          </p:cNvPr>
          <p:cNvSpPr txBox="1"/>
          <p:nvPr/>
        </p:nvSpPr>
        <p:spPr>
          <a:xfrm>
            <a:off x="585934" y="2402775"/>
            <a:ext cx="4619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E12-17-003 (Oct </a:t>
            </a:r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kumimoji="1"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—Nov 25, 2018 )</a:t>
            </a:r>
            <a:endParaRPr kumimoji="1" lang="ja-JP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E624A9BC-BEEC-4DC7-B002-4B6E04E5C69B}"/>
                  </a:ext>
                </a:extLst>
              </p:cNvPr>
              <p:cNvSpPr txBox="1"/>
              <p:nvPr/>
            </p:nvSpPr>
            <p:spPr>
              <a:xfrm>
                <a:off x="628490" y="1873544"/>
                <a:ext cx="4224650" cy="527901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5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/>
                      <m:sup>
                        <m:r>
                          <a:rPr lang="en-US" altLang="ja-JP" sz="25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altLang="ja-JP" sz="25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  <m:d>
                          <m:dPr>
                            <m:ctrlPr>
                              <a:rPr lang="en-US" altLang="ja-JP" sz="25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500" b="1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𝐞</m:t>
                            </m:r>
                            <m:r>
                              <a:rPr lang="en-US" altLang="ja-JP" sz="2500" b="1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ja-JP" sz="25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500" b="1" i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ja-JP" sz="2500" b="1" i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ja-JP" sz="25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500" b="1" i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  <m:sup>
                                <m:r>
                                  <a:rPr lang="en-US" altLang="ja-JP" sz="2500" b="1" i="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r>
                          <a:rPr lang="en-US" altLang="ja-JP" sz="25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𝒏𝒏</m:t>
                        </m:r>
                        <m:r>
                          <a:rPr lang="el-GR" altLang="ja-JP" sz="25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</m:sPre>
                  </m:oMath>
                </a14:m>
                <a:r>
                  <a:rPr kumimoji="1" lang="ja-JP" altLang="en-US" sz="25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5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HRSs</a:t>
                </a:r>
                <a:endParaRPr kumimoji="1" lang="ja-JP" altLang="en-US" sz="25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6" name="テキスト ボックス 135">
                <a:extLst>
                  <a:ext uri="{FF2B5EF4-FFF2-40B4-BE49-F238E27FC236}">
                    <a16:creationId xmlns:a16="http://schemas.microsoft.com/office/drawing/2014/main" id="{E624A9BC-BEEC-4DC7-B002-4B6E04E5C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90" y="1873544"/>
                <a:ext cx="4224650" cy="527901"/>
              </a:xfrm>
              <a:prstGeom prst="rect">
                <a:avLst/>
              </a:prstGeom>
              <a:blipFill>
                <a:blip r:embed="rId13"/>
                <a:stretch>
                  <a:fillRect t="-2299" b="-229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35917D7B-5FFC-4A07-B54A-6BBE902DAA35}"/>
              </a:ext>
            </a:extLst>
          </p:cNvPr>
          <p:cNvSpPr txBox="1"/>
          <p:nvPr/>
        </p:nvSpPr>
        <p:spPr>
          <a:xfrm>
            <a:off x="6361471" y="5638428"/>
            <a:ext cx="50734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We have sensitivity to both bound and resonant states</a:t>
            </a:r>
            <a:endParaRPr kumimoji="1" lang="ja-JP" altLang="en-US" sz="2500" dirty="0"/>
          </a:p>
        </p:txBody>
      </p: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9C444408-E08F-4709-B802-E2319B96B19D}"/>
              </a:ext>
            </a:extLst>
          </p:cNvPr>
          <p:cNvSpPr txBox="1"/>
          <p:nvPr/>
        </p:nvSpPr>
        <p:spPr>
          <a:xfrm>
            <a:off x="7420307" y="2032113"/>
            <a:ext cx="422477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Counting room at JLab Hall A (2018)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1841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B74DA7-B67D-4494-9D5C-E7DEBE7A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21" y="439908"/>
            <a:ext cx="8610600" cy="1293028"/>
          </a:xfrm>
        </p:spPr>
        <p:txBody>
          <a:bodyPr/>
          <a:lstStyle/>
          <a:p>
            <a:r>
              <a:rPr kumimoji="1" lang="en-US" altLang="ja-JP" dirty="0"/>
              <a:t>Students who Analyze data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0BC806-8CA5-4F01-A84F-A5630971D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91" y="3038765"/>
            <a:ext cx="2527101" cy="14633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AFB19D9-37DA-4AC2-B026-CA1C3B278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22" y="1802052"/>
            <a:ext cx="2449396" cy="29043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6A11DE1-EFC2-444F-A727-7BE139786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2" y="2687474"/>
            <a:ext cx="2131611" cy="179645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46E67A-C966-43BA-B6BC-18DE768F282A}"/>
              </a:ext>
            </a:extLst>
          </p:cNvPr>
          <p:cNvSpPr txBox="1"/>
          <p:nvPr/>
        </p:nvSpPr>
        <p:spPr>
          <a:xfrm>
            <a:off x="1051541" y="4549629"/>
            <a:ext cx="162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K. Itabashi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8D302E-D9A0-42FF-903A-B138A1A7178C}"/>
              </a:ext>
            </a:extLst>
          </p:cNvPr>
          <p:cNvSpPr txBox="1"/>
          <p:nvPr/>
        </p:nvSpPr>
        <p:spPr>
          <a:xfrm>
            <a:off x="8027007" y="4796914"/>
            <a:ext cx="148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K.N. Suzuki</a:t>
            </a:r>
            <a:endParaRPr kumimoji="1" lang="ja-JP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E18C18-5ABF-45D1-A112-856EFB63C14B}"/>
              </a:ext>
            </a:extLst>
          </p:cNvPr>
          <p:cNvSpPr txBox="1"/>
          <p:nvPr/>
        </p:nvSpPr>
        <p:spPr>
          <a:xfrm>
            <a:off x="10012528" y="4837165"/>
            <a:ext cx="146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B. Pandey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00E8910-752D-416D-9881-5676C9BD49E9}"/>
              </a:ext>
            </a:extLst>
          </p:cNvPr>
          <p:cNvSpPr txBox="1"/>
          <p:nvPr/>
        </p:nvSpPr>
        <p:spPr>
          <a:xfrm>
            <a:off x="5878366" y="4734295"/>
            <a:ext cx="153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E. </a:t>
            </a:r>
            <a:r>
              <a:rPr kumimoji="1" lang="en-US" altLang="ja-JP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Umezaki</a:t>
            </a:r>
            <a:endParaRPr kumimoji="1" lang="ja-JP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C3AB506-6C53-42C1-847D-2796FA58852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41" y="4846090"/>
            <a:ext cx="1394482" cy="13944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D268E51-6E14-48B1-A621-CFF64F71E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07" y="3774402"/>
            <a:ext cx="1356616" cy="111242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C795AD4-50A5-49EA-A3A8-6219D76C60A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" y="4981580"/>
            <a:ext cx="817094" cy="102037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C949EB4-F80E-4B34-AC91-D119B159F8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65" y="2687474"/>
            <a:ext cx="1698061" cy="192548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4C7AE78-0A65-43A9-AA57-B0F991AC8113}"/>
              </a:ext>
            </a:extLst>
          </p:cNvPr>
          <p:cNvSpPr txBox="1"/>
          <p:nvPr/>
        </p:nvSpPr>
        <p:spPr>
          <a:xfrm>
            <a:off x="3196563" y="4609048"/>
            <a:ext cx="162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K. </a:t>
            </a:r>
            <a:r>
              <a:rPr kumimoji="1" lang="en-US" altLang="ja-JP" dirty="0" err="1"/>
              <a:t>Okuyama</a:t>
            </a:r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BEA9F06-2903-4823-9079-4A277AC4EAD9}"/>
              </a:ext>
            </a:extLst>
          </p:cNvPr>
          <p:cNvSpPr/>
          <p:nvPr/>
        </p:nvSpPr>
        <p:spPr>
          <a:xfrm>
            <a:off x="273881" y="2406783"/>
            <a:ext cx="4647095" cy="37010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D50C61E-12C6-4264-8E80-F5C49CEE7E1F}"/>
              </a:ext>
            </a:extLst>
          </p:cNvPr>
          <p:cNvSpPr/>
          <p:nvPr/>
        </p:nvSpPr>
        <p:spPr>
          <a:xfrm>
            <a:off x="5006753" y="2406784"/>
            <a:ext cx="4489810" cy="37010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06F7C0B-1FB1-448E-B13E-804F4F22A7AC}"/>
              </a:ext>
            </a:extLst>
          </p:cNvPr>
          <p:cNvSpPr/>
          <p:nvPr/>
        </p:nvSpPr>
        <p:spPr>
          <a:xfrm>
            <a:off x="9621668" y="1679996"/>
            <a:ext cx="2306318" cy="44278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D04EEBA-7231-426E-BD42-4DE394F7E667}"/>
              </a:ext>
            </a:extLst>
          </p:cNvPr>
          <p:cNvSpPr txBox="1"/>
          <p:nvPr/>
        </p:nvSpPr>
        <p:spPr>
          <a:xfrm>
            <a:off x="1301623" y="5701105"/>
            <a:ext cx="249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u="sng" dirty="0"/>
              <a:t>Tohoku Univ., Japan</a:t>
            </a:r>
            <a:endParaRPr kumimoji="1" lang="ja-JP" altLang="en-US" i="1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F836609-491B-41F5-9110-8A2F9C073CEA}"/>
              </a:ext>
            </a:extLst>
          </p:cNvPr>
          <p:cNvSpPr txBox="1"/>
          <p:nvPr/>
        </p:nvSpPr>
        <p:spPr>
          <a:xfrm>
            <a:off x="6162141" y="5632619"/>
            <a:ext cx="249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u="sng" dirty="0"/>
              <a:t>Kyoto Univ., Japan</a:t>
            </a:r>
            <a:endParaRPr kumimoji="1" lang="ja-JP" altLang="en-US" i="1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D3D0CF-07E7-4E4A-A362-14051C1F2263}"/>
              </a:ext>
            </a:extLst>
          </p:cNvPr>
          <p:cNvSpPr txBox="1"/>
          <p:nvPr/>
        </p:nvSpPr>
        <p:spPr>
          <a:xfrm>
            <a:off x="9706768" y="5642451"/>
            <a:ext cx="22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u="sng" dirty="0"/>
              <a:t>Hampton Univ., US</a:t>
            </a:r>
            <a:endParaRPr kumimoji="1" lang="ja-JP" altLang="en-US" i="1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C99549F-5A2C-469D-AF1B-E9ED50C461CF}"/>
              </a:ext>
            </a:extLst>
          </p:cNvPr>
          <p:cNvSpPr txBox="1"/>
          <p:nvPr/>
        </p:nvSpPr>
        <p:spPr>
          <a:xfrm>
            <a:off x="337231" y="1474443"/>
            <a:ext cx="77798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Independent analyses are in progress by students</a:t>
            </a:r>
          </a:p>
          <a:p>
            <a:r>
              <a:rPr kumimoji="1" lang="en-US" altLang="ja-JP" sz="2500" dirty="0"/>
              <a:t>to doublecheck (</a:t>
            </a:r>
            <a:r>
              <a:rPr kumimoji="1" lang="en-US" altLang="ja-JP" sz="2500" dirty="0" err="1"/>
              <a:t>triplecheck</a:t>
            </a:r>
            <a:r>
              <a:rPr kumimoji="1" lang="en-US" altLang="ja-JP" sz="2500" dirty="0"/>
              <a:t>) results</a:t>
            </a:r>
            <a:endParaRPr kumimoji="1" lang="ja-JP" altLang="en-US" sz="25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6A03E1-35E8-467C-9B6D-E238E08C6F13}"/>
              </a:ext>
            </a:extLst>
          </p:cNvPr>
          <p:cNvSpPr txBox="1"/>
          <p:nvPr/>
        </p:nvSpPr>
        <p:spPr>
          <a:xfrm>
            <a:off x="2303966" y="6284533"/>
            <a:ext cx="714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Λn</a:t>
            </a:r>
            <a:r>
              <a:rPr kumimoji="1" lang="en-US" altLang="ja-JP" dirty="0"/>
              <a:t> FSI, elementary production, </a:t>
            </a:r>
            <a:r>
              <a:rPr kumimoji="1" lang="en-US" altLang="ja-JP" dirty="0" err="1"/>
              <a:t>nnΛ</a:t>
            </a:r>
            <a:r>
              <a:rPr kumimoji="1" lang="en-US" altLang="ja-JP" dirty="0"/>
              <a:t> search/CS, etc.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3AFCD2C-C010-48E0-AE08-B8B5C37FD89E}"/>
              </a:ext>
            </a:extLst>
          </p:cNvPr>
          <p:cNvSpPr txBox="1"/>
          <p:nvPr/>
        </p:nvSpPr>
        <p:spPr>
          <a:xfrm rot="1081906">
            <a:off x="10537094" y="1619103"/>
            <a:ext cx="20003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Talked Yesterday</a:t>
            </a:r>
            <a:endParaRPr kumimoji="1" lang="ja-JP" altLang="en-US" sz="25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12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5C9417-EDA4-4FE0-93E4-E17ECD43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1" y="375755"/>
            <a:ext cx="5361668" cy="89342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Kaon identification</a:t>
            </a:r>
            <a:endParaRPr kumimoji="1" lang="ja-JP" altLang="en-US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FEEB7A2-DA7B-4A2B-A523-D75FF0C8E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57" y="20973"/>
            <a:ext cx="6380743" cy="4351338"/>
          </a:xfrm>
        </p:spPr>
      </p:pic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9A272CD5-CD5E-43A7-A1E7-E9B93A6BE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19" y="4300855"/>
            <a:ext cx="7771702" cy="217566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0CAF05-0C3F-4571-8534-171B282616E8}"/>
              </a:ext>
            </a:extLst>
          </p:cNvPr>
          <p:cNvSpPr txBox="1"/>
          <p:nvPr/>
        </p:nvSpPr>
        <p:spPr>
          <a:xfrm rot="16200000">
            <a:off x="5336404" y="832732"/>
            <a:ext cx="15862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A1 NPE</a:t>
            </a:r>
            <a:endParaRPr kumimoji="1" lang="ja-JP" altLang="en-US" sz="25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FD61C9-B8BF-4831-BD9E-26F600D25425}"/>
              </a:ext>
            </a:extLst>
          </p:cNvPr>
          <p:cNvSpPr txBox="1"/>
          <p:nvPr/>
        </p:nvSpPr>
        <p:spPr>
          <a:xfrm rot="16200000">
            <a:off x="5291641" y="2862742"/>
            <a:ext cx="15862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A2 NPE</a:t>
            </a:r>
            <a:endParaRPr kumimoji="1" lang="ja-JP" altLang="en-US" sz="25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3723CB-652F-47F2-9FE3-E70AC1D27D2C}"/>
              </a:ext>
            </a:extLst>
          </p:cNvPr>
          <p:cNvSpPr txBox="1"/>
          <p:nvPr/>
        </p:nvSpPr>
        <p:spPr>
          <a:xfrm>
            <a:off x="4914819" y="6365953"/>
            <a:ext cx="7277169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Coin time (ns)</a:t>
            </a:r>
            <a:endParaRPr kumimoji="1" lang="ja-JP" altLang="en-US" sz="25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DCBAA8F-9251-4EAD-8DB0-281D7AE7D1CF}"/>
              </a:ext>
            </a:extLst>
          </p:cNvPr>
          <p:cNvCxnSpPr/>
          <p:nvPr/>
        </p:nvCxnSpPr>
        <p:spPr>
          <a:xfrm>
            <a:off x="6482363" y="1215288"/>
            <a:ext cx="5337110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531D5A9-6941-4302-A9F9-7D5E3921BD65}"/>
              </a:ext>
            </a:extLst>
          </p:cNvPr>
          <p:cNvCxnSpPr/>
          <p:nvPr/>
        </p:nvCxnSpPr>
        <p:spPr>
          <a:xfrm flipV="1">
            <a:off x="6948893" y="524822"/>
            <a:ext cx="0" cy="69046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D1AB9A-6DA0-4A84-8C5F-44D3381067DC}"/>
              </a:ext>
            </a:extLst>
          </p:cNvPr>
          <p:cNvSpPr txBox="1"/>
          <p:nvPr/>
        </p:nvSpPr>
        <p:spPr>
          <a:xfrm>
            <a:off x="6526100" y="55153"/>
            <a:ext cx="845587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Cut</a:t>
            </a:r>
            <a:endParaRPr kumimoji="1" lang="ja-JP" altLang="en-US" sz="2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60ACADEF-E41A-410E-A705-404EC476D92A}"/>
              </a:ext>
            </a:extLst>
          </p:cNvPr>
          <p:cNvCxnSpPr/>
          <p:nvPr/>
        </p:nvCxnSpPr>
        <p:spPr>
          <a:xfrm flipV="1">
            <a:off x="7919276" y="270596"/>
            <a:ext cx="0" cy="6004725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FA4FB49-1A7F-4434-B1E9-378A29D336CF}"/>
              </a:ext>
            </a:extLst>
          </p:cNvPr>
          <p:cNvCxnSpPr/>
          <p:nvPr/>
        </p:nvCxnSpPr>
        <p:spPr>
          <a:xfrm flipV="1">
            <a:off x="8498396" y="258403"/>
            <a:ext cx="0" cy="6004725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D8134B4-BAC3-4E73-8A51-ACBC2F3AA6FC}"/>
              </a:ext>
            </a:extLst>
          </p:cNvPr>
          <p:cNvCxnSpPr/>
          <p:nvPr/>
        </p:nvCxnSpPr>
        <p:spPr>
          <a:xfrm flipV="1">
            <a:off x="10089452" y="278157"/>
            <a:ext cx="0" cy="6004725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F308679A-3AF1-4E10-8CBD-ADC1749CA052}"/>
              </a:ext>
            </a:extLst>
          </p:cNvPr>
          <p:cNvCxnSpPr>
            <a:cxnSpLocks/>
          </p:cNvCxnSpPr>
          <p:nvPr/>
        </p:nvCxnSpPr>
        <p:spPr>
          <a:xfrm>
            <a:off x="6482364" y="3107840"/>
            <a:ext cx="5006469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6781ADC-6D16-4B52-A2D7-F91EFF73AB01}"/>
              </a:ext>
            </a:extLst>
          </p:cNvPr>
          <p:cNvCxnSpPr>
            <a:cxnSpLocks/>
          </p:cNvCxnSpPr>
          <p:nvPr/>
        </p:nvCxnSpPr>
        <p:spPr>
          <a:xfrm>
            <a:off x="6482364" y="3988027"/>
            <a:ext cx="5006469" cy="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C41968A-95D2-4764-8A3B-416F4BCD832A}"/>
              </a:ext>
            </a:extLst>
          </p:cNvPr>
          <p:cNvCxnSpPr>
            <a:cxnSpLocks/>
          </p:cNvCxnSpPr>
          <p:nvPr/>
        </p:nvCxnSpPr>
        <p:spPr>
          <a:xfrm flipV="1">
            <a:off x="6912651" y="2661533"/>
            <a:ext cx="0" cy="4423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FF9479B-8B85-42AB-A3CD-B2078FA4714E}"/>
              </a:ext>
            </a:extLst>
          </p:cNvPr>
          <p:cNvSpPr txBox="1"/>
          <p:nvPr/>
        </p:nvSpPr>
        <p:spPr>
          <a:xfrm>
            <a:off x="6499942" y="2182402"/>
            <a:ext cx="845587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Cut</a:t>
            </a:r>
            <a:endParaRPr kumimoji="1" lang="ja-JP" altLang="en-US" sz="2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4BA5EE6-8D34-4685-BB2A-E5380F03E206}"/>
              </a:ext>
            </a:extLst>
          </p:cNvPr>
          <p:cNvCxnSpPr>
            <a:cxnSpLocks/>
          </p:cNvCxnSpPr>
          <p:nvPr/>
        </p:nvCxnSpPr>
        <p:spPr>
          <a:xfrm flipV="1">
            <a:off x="6912651" y="3955621"/>
            <a:ext cx="0" cy="41669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9B71E2B-65A0-412D-9579-0839AA6E59ED}"/>
              </a:ext>
            </a:extLst>
          </p:cNvPr>
          <p:cNvSpPr txBox="1"/>
          <p:nvPr/>
        </p:nvSpPr>
        <p:spPr>
          <a:xfrm>
            <a:off x="6519898" y="4411095"/>
            <a:ext cx="845587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Cut</a:t>
            </a:r>
            <a:endParaRPr kumimoji="1" lang="ja-JP" altLang="en-US" sz="22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3A6A60EF-37DA-4F54-956C-C7FD579053D7}"/>
              </a:ext>
            </a:extLst>
          </p:cNvPr>
          <p:cNvSpPr/>
          <p:nvPr/>
        </p:nvSpPr>
        <p:spPr>
          <a:xfrm>
            <a:off x="8245849" y="1103326"/>
            <a:ext cx="515350" cy="91439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14C7089-E9F3-4835-8B4A-D8651CCD5E81}"/>
              </a:ext>
            </a:extLst>
          </p:cNvPr>
          <p:cNvSpPr/>
          <p:nvPr/>
        </p:nvSpPr>
        <p:spPr>
          <a:xfrm>
            <a:off x="8259495" y="2962414"/>
            <a:ext cx="515350" cy="120562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C0FE1C-1108-4796-9A6A-D1BBA4B4273F}"/>
              </a:ext>
            </a:extLst>
          </p:cNvPr>
          <p:cNvSpPr txBox="1"/>
          <p:nvPr/>
        </p:nvSpPr>
        <p:spPr>
          <a:xfrm>
            <a:off x="8558317" y="5388688"/>
            <a:ext cx="854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K</a:t>
            </a:r>
            <a:r>
              <a:rPr kumimoji="1" lang="en-US" altLang="ja-JP" sz="3500" baseline="300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+</a:t>
            </a:r>
            <a:endParaRPr kumimoji="1" lang="ja-JP" altLang="en-US" sz="3500" baseline="300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C178F10-FC41-4026-B74A-64CD98B72ECA}"/>
              </a:ext>
            </a:extLst>
          </p:cNvPr>
          <p:cNvSpPr txBox="1"/>
          <p:nvPr/>
        </p:nvSpPr>
        <p:spPr>
          <a:xfrm>
            <a:off x="6912675" y="4934382"/>
            <a:ext cx="9423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π</a:t>
            </a:r>
            <a:r>
              <a:rPr kumimoji="1" lang="en-US" altLang="ja-JP" sz="3500" baseline="300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+</a:t>
            </a:r>
            <a:endParaRPr kumimoji="1" lang="ja-JP" altLang="en-US" sz="3500" baseline="300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66EF746-F0F1-49B8-9C94-B69F1E7AC0CA}"/>
              </a:ext>
            </a:extLst>
          </p:cNvPr>
          <p:cNvSpPr txBox="1"/>
          <p:nvPr/>
        </p:nvSpPr>
        <p:spPr>
          <a:xfrm>
            <a:off x="10355151" y="5368527"/>
            <a:ext cx="9423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dirty="0">
                <a:solidFill>
                  <a:schemeClr val="bg1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p</a:t>
            </a:r>
            <a:endParaRPr kumimoji="1" lang="ja-JP" altLang="en-US" sz="3500" dirty="0">
              <a:solidFill>
                <a:schemeClr val="bg1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DA1239-7418-4546-A205-24A542BACD61}"/>
                  </a:ext>
                </a:extLst>
              </p:cNvPr>
              <p:cNvSpPr txBox="1"/>
              <p:nvPr/>
            </p:nvSpPr>
            <p:spPr>
              <a:xfrm>
                <a:off x="8562385" y="4626405"/>
                <a:ext cx="1940844" cy="477054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500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sz="2500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500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kumimoji="1" lang="en-US" altLang="ja-JP" sz="2500" i="1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≈300</m:t>
                    </m:r>
                  </m:oMath>
                </a14:m>
                <a:r>
                  <a:rPr kumimoji="1" lang="ja-JP" altLang="en-US" sz="25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kumimoji="1" lang="en-US" altLang="ja-JP" sz="25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ps</a:t>
                </a:r>
                <a:endParaRPr kumimoji="1" lang="ja-JP" altLang="en-US" sz="2500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DDA1239-7418-4546-A205-24A542BAC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85" y="4626405"/>
                <a:ext cx="1940844" cy="477054"/>
              </a:xfrm>
              <a:prstGeom prst="rect">
                <a:avLst/>
              </a:prstGeom>
              <a:blipFill>
                <a:blip r:embed="rId4"/>
                <a:stretch>
                  <a:fillRect t="-11538" r="-2201" b="-294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241A4E99-E9FC-46E7-939F-FFA2A9F5F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9" y="1954387"/>
            <a:ext cx="4568145" cy="415526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AD84F9-9854-4429-B24D-0582E5526088}"/>
              </a:ext>
            </a:extLst>
          </p:cNvPr>
          <p:cNvSpPr txBox="1"/>
          <p:nvPr/>
        </p:nvSpPr>
        <p:spPr>
          <a:xfrm>
            <a:off x="2984719" y="6422368"/>
            <a:ext cx="5941213" cy="3693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Timing consistency between L and R assuming </a:t>
            </a:r>
            <a:r>
              <a:rPr kumimoji="1" lang="en-US" altLang="ja-JP" dirty="0" err="1">
                <a:solidFill>
                  <a:schemeClr val="bg1"/>
                </a:solidFill>
              </a:rPr>
              <a:t>m</a:t>
            </a:r>
            <a:r>
              <a:rPr kumimoji="1" lang="en-US" altLang="ja-JP" baseline="-25000" dirty="0" err="1">
                <a:solidFill>
                  <a:schemeClr val="bg1"/>
                </a:solidFill>
              </a:rPr>
              <a:t>K</a:t>
            </a:r>
            <a:endParaRPr kumimoji="1" lang="ja-JP" altLang="en-US" baseline="-25000" dirty="0">
              <a:solidFill>
                <a:schemeClr val="bg1"/>
              </a:solidFill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B5707AEE-F403-4E95-892E-3C53A0A46D55}"/>
              </a:ext>
            </a:extLst>
          </p:cNvPr>
          <p:cNvSpPr/>
          <p:nvPr/>
        </p:nvSpPr>
        <p:spPr>
          <a:xfrm>
            <a:off x="9038547" y="6494631"/>
            <a:ext cx="545495" cy="265598"/>
          </a:xfrm>
          <a:prstGeom prst="rightArrow">
            <a:avLst/>
          </a:prstGeom>
          <a:solidFill>
            <a:schemeClr val="accent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7F820D-75E4-4E59-B2E0-7E9FC8196028}"/>
              </a:ext>
            </a:extLst>
          </p:cNvPr>
          <p:cNvSpPr txBox="1"/>
          <p:nvPr/>
        </p:nvSpPr>
        <p:spPr>
          <a:xfrm rot="1612303">
            <a:off x="166277" y="4699826"/>
            <a:ext cx="342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Aerogel Cherenkov 1 (A1)</a:t>
            </a:r>
            <a:endParaRPr kumimoji="1" lang="ja-JP" altLang="en-US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D312E88-EE86-46E7-A153-86055EF92440}"/>
              </a:ext>
            </a:extLst>
          </p:cNvPr>
          <p:cNvSpPr txBox="1"/>
          <p:nvPr/>
        </p:nvSpPr>
        <p:spPr>
          <a:xfrm rot="1865787">
            <a:off x="-260994" y="3517750"/>
            <a:ext cx="342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Aerogel Cherenkov 2 (A2)</a:t>
            </a:r>
            <a:endParaRPr kumimoji="1" lang="ja-JP" altLang="en-US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2C76F77-A317-4560-BE9C-3ABDB536F107}"/>
              </a:ext>
            </a:extLst>
          </p:cNvPr>
          <p:cNvSpPr txBox="1"/>
          <p:nvPr/>
        </p:nvSpPr>
        <p:spPr>
          <a:xfrm>
            <a:off x="1571700" y="1757432"/>
            <a:ext cx="1487326" cy="4770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K</a:t>
            </a:r>
            <a:r>
              <a:rPr kumimoji="1" lang="en-US" altLang="ja-JP" sz="2500" baseline="30000" dirty="0"/>
              <a:t>+</a:t>
            </a:r>
            <a:r>
              <a:rPr kumimoji="1" lang="en-US" altLang="ja-JP" sz="2500" dirty="0"/>
              <a:t>, π</a:t>
            </a:r>
            <a:r>
              <a:rPr kumimoji="1" lang="en-US" altLang="ja-JP" sz="2500" baseline="30000" dirty="0"/>
              <a:t>+</a:t>
            </a:r>
            <a:r>
              <a:rPr kumimoji="1" lang="en-US" altLang="ja-JP" sz="2500" dirty="0"/>
              <a:t>, p</a:t>
            </a:r>
            <a:endParaRPr kumimoji="1" lang="ja-JP" altLang="en-US" sz="2500" dirty="0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61594704-337D-4A36-8A51-4F8C3B81EA0D}"/>
              </a:ext>
            </a:extLst>
          </p:cNvPr>
          <p:cNvCxnSpPr>
            <a:cxnSpLocks/>
          </p:cNvCxnSpPr>
          <p:nvPr/>
        </p:nvCxnSpPr>
        <p:spPr>
          <a:xfrm flipV="1">
            <a:off x="1214736" y="2758160"/>
            <a:ext cx="1713538" cy="2807165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426777C-1834-4724-A8EB-928114E784A1}"/>
              </a:ext>
            </a:extLst>
          </p:cNvPr>
          <p:cNvSpPr txBox="1"/>
          <p:nvPr/>
        </p:nvSpPr>
        <p:spPr>
          <a:xfrm rot="4373170">
            <a:off x="2902153" y="2838197"/>
            <a:ext cx="107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2</a:t>
            </a:r>
            <a:r>
              <a:rPr kumimoji="1" lang="en-US" altLang="ja-JP" b="1" baseline="30000" dirty="0"/>
              <a:t>nd</a:t>
            </a:r>
            <a:r>
              <a:rPr kumimoji="1" lang="en-US" altLang="ja-JP" b="1" dirty="0"/>
              <a:t> TOF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677465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BFA14-DDF4-4332-82EE-DBAFD124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375" y="289326"/>
            <a:ext cx="8610600" cy="1007807"/>
          </a:xfrm>
        </p:spPr>
        <p:txBody>
          <a:bodyPr/>
          <a:lstStyle/>
          <a:p>
            <a:r>
              <a:rPr lang="en-US" altLang="ja-JP" dirty="0"/>
              <a:t>Calibration</a:t>
            </a:r>
            <a:endParaRPr kumimoji="1" lang="ja-JP" altLang="en-US" dirty="0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21EC2911-D01C-450A-9455-B83A67D51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98" y="2261419"/>
            <a:ext cx="8287977" cy="3795253"/>
          </a:xfr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D9F86B-3330-4BE7-879E-77DE3CFF3776}"/>
              </a:ext>
            </a:extLst>
          </p:cNvPr>
          <p:cNvSpPr txBox="1"/>
          <p:nvPr/>
        </p:nvSpPr>
        <p:spPr>
          <a:xfrm>
            <a:off x="5604297" y="6146996"/>
            <a:ext cx="494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TG et al., APPC14, Proceedings (in Press)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53572B1-386E-429E-9CD8-BDC0B3C93E8C}"/>
              </a:ext>
            </a:extLst>
          </p:cNvPr>
          <p:cNvSpPr txBox="1"/>
          <p:nvPr/>
        </p:nvSpPr>
        <p:spPr>
          <a:xfrm>
            <a:off x="4329578" y="1728885"/>
            <a:ext cx="3234813" cy="4770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dirty="0"/>
              <a:t>Angle calibration</a:t>
            </a:r>
            <a:endParaRPr kumimoji="1" lang="ja-JP" altLang="en-US" sz="25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0884E5-2CE5-4AFF-8A91-7928E4B7982C}"/>
              </a:ext>
            </a:extLst>
          </p:cNvPr>
          <p:cNvSpPr txBox="1"/>
          <p:nvPr/>
        </p:nvSpPr>
        <p:spPr>
          <a:xfrm>
            <a:off x="8241584" y="1721703"/>
            <a:ext cx="3805391" cy="477054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dirty="0"/>
              <a:t>Momentum calibration</a:t>
            </a:r>
            <a:endParaRPr kumimoji="1" lang="ja-JP" altLang="en-US" sz="25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715FE60-803A-4302-8314-D4749940E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" y="2261419"/>
            <a:ext cx="3592559" cy="3024823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3C18AF94-8CD8-452F-998F-CABA5E1213F1}"/>
              </a:ext>
            </a:extLst>
          </p:cNvPr>
          <p:cNvSpPr/>
          <p:nvPr/>
        </p:nvSpPr>
        <p:spPr>
          <a:xfrm>
            <a:off x="1574147" y="3095403"/>
            <a:ext cx="668594" cy="707923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452C64-8477-4E21-8CFF-89456282D319}"/>
              </a:ext>
            </a:extLst>
          </p:cNvPr>
          <p:cNvSpPr txBox="1"/>
          <p:nvPr/>
        </p:nvSpPr>
        <p:spPr>
          <a:xfrm>
            <a:off x="1012723" y="1721703"/>
            <a:ext cx="1779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b="1" dirty="0">
                <a:solidFill>
                  <a:srgbClr val="00B0F0"/>
                </a:solidFill>
              </a:rPr>
              <a:t>Sieve Slit</a:t>
            </a:r>
            <a:endParaRPr kumimoji="1" lang="ja-JP" altLang="en-US" sz="2200" b="1" dirty="0">
              <a:solidFill>
                <a:srgbClr val="00B0F0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E7DAC1D5-725A-4068-80F2-D9C5029A24E0}"/>
              </a:ext>
            </a:extLst>
          </p:cNvPr>
          <p:cNvCxnSpPr>
            <a:stCxn id="16" idx="2"/>
            <a:endCxn id="15" idx="0"/>
          </p:cNvCxnSpPr>
          <p:nvPr/>
        </p:nvCxnSpPr>
        <p:spPr>
          <a:xfrm>
            <a:off x="1902542" y="2152590"/>
            <a:ext cx="5902" cy="94281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B7AC4DA-4A14-4150-AC17-0DA1C30C410E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1902542" y="2152590"/>
            <a:ext cx="2905432" cy="7079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D7A031E-1E37-4CE3-BC90-64475EA0267B}"/>
              </a:ext>
            </a:extLst>
          </p:cNvPr>
          <p:cNvCxnSpPr>
            <a:cxnSpLocks/>
          </p:cNvCxnSpPr>
          <p:nvPr/>
        </p:nvCxnSpPr>
        <p:spPr>
          <a:xfrm flipH="1" flipV="1">
            <a:off x="1902542" y="3482026"/>
            <a:ext cx="1363953" cy="164209"/>
          </a:xfrm>
          <a:prstGeom prst="straightConnector1">
            <a:avLst/>
          </a:prstGeom>
          <a:ln w="539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531220-F2E2-4B2C-86D5-EF8437396F7B}"/>
              </a:ext>
            </a:extLst>
          </p:cNvPr>
          <p:cNvSpPr txBox="1"/>
          <p:nvPr/>
        </p:nvSpPr>
        <p:spPr>
          <a:xfrm rot="16200000">
            <a:off x="2813110" y="3792968"/>
            <a:ext cx="114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Target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B0DD0FA-6E1F-4225-9949-E7AF82BFBA32}"/>
              </a:ext>
            </a:extLst>
          </p:cNvPr>
          <p:cNvSpPr txBox="1"/>
          <p:nvPr/>
        </p:nvSpPr>
        <p:spPr>
          <a:xfrm>
            <a:off x="2525094" y="3526289"/>
            <a:ext cx="5783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e’</a:t>
            </a:r>
            <a:endParaRPr kumimoji="1" lang="ja-JP" altLang="en-US" sz="2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3ECCA3-0AEA-425F-ABD7-162A83EE4BB1}"/>
              </a:ext>
            </a:extLst>
          </p:cNvPr>
          <p:cNvSpPr txBox="1"/>
          <p:nvPr/>
        </p:nvSpPr>
        <p:spPr>
          <a:xfrm>
            <a:off x="4329578" y="1324751"/>
            <a:ext cx="3234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i="1" dirty="0"/>
              <a:t>5</a:t>
            </a:r>
            <a:r>
              <a:rPr kumimoji="1" lang="en-US" altLang="ja-JP" sz="2000" i="1" baseline="30000" dirty="0"/>
              <a:t>th</a:t>
            </a:r>
            <a:r>
              <a:rPr kumimoji="1" lang="en-US" altLang="ja-JP" sz="2000" i="1" dirty="0"/>
              <a:t> order matrix (</a:t>
            </a:r>
            <a:r>
              <a:rPr kumimoji="1" lang="en-US" altLang="ja-JP" sz="2000" i="1" dirty="0" err="1"/>
              <a:t>z</a:t>
            </a:r>
            <a:r>
              <a:rPr kumimoji="1" lang="en-US" altLang="ja-JP" sz="2000" i="1" baseline="-25000" dirty="0" err="1"/>
              <a:t>t</a:t>
            </a:r>
            <a:r>
              <a:rPr kumimoji="1" lang="en-US" altLang="ja-JP" sz="2000" i="1" dirty="0"/>
              <a:t>&lt;2)</a:t>
            </a:r>
            <a:endParaRPr kumimoji="1" lang="ja-JP" altLang="en-US" sz="2000" i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6C9FCCF-C447-427B-B38D-64943B6972AA}"/>
              </a:ext>
            </a:extLst>
          </p:cNvPr>
          <p:cNvSpPr txBox="1"/>
          <p:nvPr/>
        </p:nvSpPr>
        <p:spPr>
          <a:xfrm>
            <a:off x="8526872" y="1324751"/>
            <a:ext cx="3234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i="1" dirty="0"/>
              <a:t>5</a:t>
            </a:r>
            <a:r>
              <a:rPr kumimoji="1" lang="en-US" altLang="ja-JP" sz="2000" i="1" baseline="30000" dirty="0"/>
              <a:t>th</a:t>
            </a:r>
            <a:r>
              <a:rPr kumimoji="1" lang="en-US" altLang="ja-JP" sz="2000" i="1" dirty="0"/>
              <a:t> order matrix (</a:t>
            </a:r>
            <a:r>
              <a:rPr kumimoji="1" lang="en-US" altLang="ja-JP" sz="2000" i="1" dirty="0" err="1"/>
              <a:t>z</a:t>
            </a:r>
            <a:r>
              <a:rPr kumimoji="1" lang="en-US" altLang="ja-JP" sz="2000" i="1" baseline="-25000" dirty="0" err="1"/>
              <a:t>t</a:t>
            </a:r>
            <a:r>
              <a:rPr kumimoji="1" lang="en-US" altLang="ja-JP" sz="2000" i="1" dirty="0"/>
              <a:t>&lt;2)</a:t>
            </a:r>
            <a:endParaRPr kumimoji="1" lang="ja-JP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37042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FE3442E-667C-44B2-9FD5-B27626C24A43}"/>
              </a:ext>
            </a:extLst>
          </p:cNvPr>
          <p:cNvGrpSpPr/>
          <p:nvPr/>
        </p:nvGrpSpPr>
        <p:grpSpPr>
          <a:xfrm>
            <a:off x="1011814" y="2011133"/>
            <a:ext cx="9103525" cy="4481742"/>
            <a:chOff x="836732" y="1764870"/>
            <a:chExt cx="10640910" cy="4728005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DE407269-49AF-4DCA-8F4C-295B6548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732" y="1764870"/>
              <a:ext cx="10640910" cy="2353003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7ABF68E5-6B84-4D05-B1FB-6216A3965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732" y="4120819"/>
              <a:ext cx="10517068" cy="2372056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887CBC-B536-43B1-9014-9C47FC7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532" y="365822"/>
            <a:ext cx="8610600" cy="893911"/>
          </a:xfrm>
        </p:spPr>
        <p:txBody>
          <a:bodyPr>
            <a:normAutofit/>
          </a:bodyPr>
          <a:lstStyle/>
          <a:p>
            <a:r>
              <a:rPr kumimoji="1" lang="en-US" altLang="ja-JP" cap="none" dirty="0"/>
              <a:t>Data vs. Geant4 (sim) for T</a:t>
            </a:r>
            <a:r>
              <a:rPr kumimoji="1" lang="en-US" altLang="ja-JP" cap="none" baseline="-25000" dirty="0"/>
              <a:t>2</a:t>
            </a:r>
            <a:r>
              <a:rPr kumimoji="1" lang="en-US" altLang="ja-JP" cap="none" dirty="0"/>
              <a:t> </a:t>
            </a:r>
            <a:r>
              <a:rPr lang="en-US" altLang="ja-JP" cap="none" dirty="0"/>
              <a:t>target</a:t>
            </a:r>
            <a:endParaRPr kumimoji="1" lang="ja-JP" altLang="en-US" cap="none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856CCC6-ED2C-4A1E-B818-7BE36D7692B3}"/>
              </a:ext>
            </a:extLst>
          </p:cNvPr>
          <p:cNvSpPr>
            <a:spLocks noGrp="1"/>
          </p:cNvSpPr>
          <p:nvPr/>
        </p:nvSpPr>
        <p:spPr>
          <a:xfrm>
            <a:off x="1243253" y="547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テキスト ボックス 5">
            <a:extLst>
              <a:ext uri="{FF2B5EF4-FFF2-40B4-BE49-F238E27FC236}">
                <a16:creationId xmlns:a16="http://schemas.microsoft.com/office/drawing/2014/main" id="{C12F7790-73C2-4072-A9F9-508377701DB8}"/>
              </a:ext>
            </a:extLst>
          </p:cNvPr>
          <p:cNvSpPr txBox="1"/>
          <p:nvPr/>
        </p:nvSpPr>
        <p:spPr>
          <a:xfrm>
            <a:off x="1140075" y="1473565"/>
            <a:ext cx="1626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/>
              <a:t>Momentum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A50D62D-CBA4-409C-8E38-89FAD03C1B56}"/>
                  </a:ext>
                </a:extLst>
              </p:cNvPr>
              <p:cNvSpPr txBox="1"/>
              <p:nvPr/>
            </p:nvSpPr>
            <p:spPr>
              <a:xfrm>
                <a:off x="3136207" y="1472582"/>
                <a:ext cx="12817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ja-JP" sz="2000" b="0" i="1" dirty="0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(cm)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A50D62D-CBA4-409C-8E38-89FAD03C1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207" y="1472582"/>
                <a:ext cx="1281704" cy="400110"/>
              </a:xfrm>
              <a:prstGeom prst="rect">
                <a:avLst/>
              </a:prstGeom>
              <a:blipFill>
                <a:blip r:embed="rId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5">
            <a:extLst>
              <a:ext uri="{FF2B5EF4-FFF2-40B4-BE49-F238E27FC236}">
                <a16:creationId xmlns:a16="http://schemas.microsoft.com/office/drawing/2014/main" id="{C46CD7A5-E3A4-4F28-BCFD-2A40FA294944}"/>
              </a:ext>
            </a:extLst>
          </p:cNvPr>
          <p:cNvSpPr txBox="1"/>
          <p:nvPr/>
        </p:nvSpPr>
        <p:spPr>
          <a:xfrm>
            <a:off x="0" y="2759932"/>
            <a:ext cx="10118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500" dirty="0"/>
              <a:t>L-HRS</a:t>
            </a:r>
          </a:p>
          <a:p>
            <a:pPr algn="ctr"/>
            <a:r>
              <a:rPr kumimoji="1" lang="en-US" altLang="ja-JP" sz="2500" dirty="0"/>
              <a:t>(e’)</a:t>
            </a:r>
            <a:endParaRPr kumimoji="1" lang="ja-JP" altLang="en-US" sz="2500" dirty="0"/>
          </a:p>
        </p:txBody>
      </p:sp>
      <p:sp>
        <p:nvSpPr>
          <p:cNvPr id="13" name="テキスト ボックス 17">
            <a:extLst>
              <a:ext uri="{FF2B5EF4-FFF2-40B4-BE49-F238E27FC236}">
                <a16:creationId xmlns:a16="http://schemas.microsoft.com/office/drawing/2014/main" id="{50187FFF-A314-4D82-B8D0-9F5A939F1A0A}"/>
              </a:ext>
            </a:extLst>
          </p:cNvPr>
          <p:cNvSpPr txBox="1"/>
          <p:nvPr/>
        </p:nvSpPr>
        <p:spPr>
          <a:xfrm>
            <a:off x="0" y="5079880"/>
            <a:ext cx="10583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500" dirty="0"/>
              <a:t>R-HRS</a:t>
            </a:r>
          </a:p>
          <a:p>
            <a:pPr algn="ctr"/>
            <a:r>
              <a:rPr lang="en-US" altLang="ja-JP" sz="2500" dirty="0"/>
              <a:t>(K</a:t>
            </a:r>
            <a:r>
              <a:rPr lang="en-US" altLang="ja-JP" sz="2500" baseline="30000" dirty="0"/>
              <a:t>+</a:t>
            </a:r>
            <a:r>
              <a:rPr lang="en-US" altLang="ja-JP" sz="2500" dirty="0"/>
              <a:t>)</a:t>
            </a:r>
            <a:endParaRPr kumimoji="1" lang="ja-JP" altLang="en-US" sz="2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E9D5FAD-DDDE-449A-AB67-54808E3019C1}"/>
                  </a:ext>
                </a:extLst>
              </p:cNvPr>
              <p:cNvSpPr txBox="1"/>
              <p:nvPr/>
            </p:nvSpPr>
            <p:spPr>
              <a:xfrm>
                <a:off x="4969213" y="1482364"/>
                <a:ext cx="12817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ja-JP" sz="2000" b="0" i="1" dirty="0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(cm)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E9D5FAD-DDDE-449A-AB67-54808E301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13" y="1482364"/>
                <a:ext cx="1281704" cy="400110"/>
              </a:xfrm>
              <a:prstGeom prst="rect">
                <a:avLst/>
              </a:prstGeom>
              <a:blipFill>
                <a:blip r:embed="rId5"/>
                <a:stretch>
                  <a:fillRect t="-7576" r="-476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4BC578C-D4E3-47C2-8786-28C054DBFD87}"/>
                  </a:ext>
                </a:extLst>
              </p:cNvPr>
              <p:cNvSpPr txBox="1"/>
              <p:nvPr/>
            </p:nvSpPr>
            <p:spPr>
              <a:xfrm>
                <a:off x="7094563" y="1517378"/>
                <a:ext cx="7741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JP" sz="20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1" lang="en-US" altLang="ja-JP" sz="2000" b="0" i="1" dirty="0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4BC578C-D4E3-47C2-8786-28C054DBF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563" y="1517378"/>
                <a:ext cx="774103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DD52789-5D70-403D-A6ED-B9AEB7A16EDB}"/>
                  </a:ext>
                </a:extLst>
              </p:cNvPr>
              <p:cNvSpPr txBox="1"/>
              <p:nvPr/>
            </p:nvSpPr>
            <p:spPr>
              <a:xfrm>
                <a:off x="8875527" y="1501979"/>
                <a:ext cx="7741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JP" sz="20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1" lang="en-US" altLang="ja-JP" sz="2000" b="0" i="1" dirty="0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DD52789-5D70-403D-A6ED-B9AEB7A16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527" y="1501979"/>
                <a:ext cx="774103" cy="400110"/>
              </a:xfrm>
              <a:prstGeom prst="rect">
                <a:avLst/>
              </a:prstGeom>
              <a:blipFill>
                <a:blip r:embed="rId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AF6CE0-B029-4CF1-A298-F509AF410BB5}"/>
              </a:ext>
            </a:extLst>
          </p:cNvPr>
          <p:cNvSpPr txBox="1"/>
          <p:nvPr/>
        </p:nvSpPr>
        <p:spPr>
          <a:xfrm>
            <a:off x="10208316" y="1950019"/>
            <a:ext cx="1846473" cy="430887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chemeClr val="accent1"/>
                </a:solidFill>
              </a:rPr>
              <a:t>DATA (Λ, Σ)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1F00AF-B6EF-4FBA-9C63-D90BD87A1148}"/>
              </a:ext>
            </a:extLst>
          </p:cNvPr>
          <p:cNvSpPr txBox="1"/>
          <p:nvPr/>
        </p:nvSpPr>
        <p:spPr>
          <a:xfrm>
            <a:off x="10208315" y="2816841"/>
            <a:ext cx="1846473" cy="4308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chemeClr val="tx1">
                    <a:lumMod val="95000"/>
                  </a:schemeClr>
                </a:solidFill>
              </a:rPr>
              <a:t>G4 SIM. (T2)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B7778AE-8AB2-4C91-9101-754D4CFB38E1}"/>
              </a:ext>
            </a:extLst>
          </p:cNvPr>
          <p:cNvSpPr txBox="1"/>
          <p:nvPr/>
        </p:nvSpPr>
        <p:spPr>
          <a:xfrm>
            <a:off x="10208315" y="3389183"/>
            <a:ext cx="1846473" cy="6617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chemeClr val="tx1">
                    <a:lumMod val="95000"/>
                  </a:schemeClr>
                </a:solidFill>
              </a:rPr>
              <a:t>G4 SIM. (H)</a:t>
            </a:r>
          </a:p>
          <a:p>
            <a:pPr algn="ctr"/>
            <a:r>
              <a:rPr kumimoji="1" lang="en-US" altLang="ja-JP" sz="1500" dirty="0">
                <a:solidFill>
                  <a:schemeClr val="tx1">
                    <a:lumMod val="95000"/>
                  </a:schemeClr>
                </a:solidFill>
              </a:rPr>
              <a:t>H contamination 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E9217006-C65F-4CC4-B52D-35319DE73674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9179511" y="3032285"/>
            <a:ext cx="1028804" cy="5779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6524BF8-04FC-4CAB-AE4F-F0054609DB9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9262579" y="3720043"/>
            <a:ext cx="945736" cy="3281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E7450625-0331-43A1-A12E-266BF5677B0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9262578" y="2165463"/>
            <a:ext cx="945738" cy="3568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DEB58D5-7BAF-4B68-9E07-1CEB86D04B2E}"/>
              </a:ext>
            </a:extLst>
          </p:cNvPr>
          <p:cNvSpPr txBox="1"/>
          <p:nvPr/>
        </p:nvSpPr>
        <p:spPr>
          <a:xfrm>
            <a:off x="10161828" y="5493741"/>
            <a:ext cx="1974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dirty="0">
                <a:sym typeface="Wingdings" panose="05000000000000000000" pitchFamily="2" charset="2"/>
              </a:rPr>
              <a:t>Acceptance</a:t>
            </a:r>
            <a:r>
              <a:rPr kumimoji="1" lang="ja-JP" altLang="en-US" dirty="0">
                <a:sym typeface="Wingdings" panose="05000000000000000000" pitchFamily="2" charset="2"/>
              </a:rPr>
              <a:t> </a:t>
            </a:r>
            <a:r>
              <a:rPr kumimoji="1" lang="en-US" altLang="ja-JP" dirty="0">
                <a:sym typeface="Wingdings" panose="05000000000000000000" pitchFamily="2" charset="2"/>
              </a:rPr>
              <a:t>evaluation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dirty="0">
                <a:sym typeface="Wingdings" panose="05000000000000000000" pitchFamily="2" charset="2"/>
              </a:rPr>
              <a:t>Cross section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833B4CA-6F91-40E7-845E-A8BF30EA34D7}"/>
              </a:ext>
            </a:extLst>
          </p:cNvPr>
          <p:cNvSpPr txBox="1"/>
          <p:nvPr/>
        </p:nvSpPr>
        <p:spPr>
          <a:xfrm rot="20630902">
            <a:off x="3988360" y="3802780"/>
            <a:ext cx="35789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500" dirty="0">
                <a:solidFill>
                  <a:srgbClr val="FF3399"/>
                </a:solidFill>
              </a:rPr>
              <a:t>Preliminary</a:t>
            </a:r>
            <a:endParaRPr kumimoji="1" lang="ja-JP" altLang="en-US" sz="4500" dirty="0">
              <a:solidFill>
                <a:srgbClr val="FF3399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4CB487C-ADC6-4C81-B2DB-A86E7C4B007A}"/>
              </a:ext>
            </a:extLst>
          </p:cNvPr>
          <p:cNvSpPr txBox="1"/>
          <p:nvPr/>
        </p:nvSpPr>
        <p:spPr>
          <a:xfrm>
            <a:off x="5535038" y="6473456"/>
            <a:ext cx="45450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by K.N. Suzuki (Kyoto Univ., 2020)</a:t>
            </a:r>
            <a:endParaRPr kumimoji="1" lang="ja-JP" altLang="en-US" sz="15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16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D47BE3F-3139-474D-85BA-7A87B4E1A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28" y="2331920"/>
            <a:ext cx="6949957" cy="3284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1D40F00-0456-4275-8628-1BF9B7B93F6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79838" y="80782"/>
                <a:ext cx="8610600" cy="913511"/>
              </a:xfrm>
            </p:spPr>
            <p:txBody>
              <a:bodyPr/>
              <a:lstStyle/>
              <a:p>
                <a:r>
                  <a:rPr kumimoji="1" lang="en-US" altLang="ja-JP" b="0" dirty="0"/>
                  <a:t>Preliminary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1D40F00-0456-4275-8628-1BF9B7B93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79838" y="80782"/>
                <a:ext cx="8610600" cy="913511"/>
              </a:xfrm>
              <a:blipFill>
                <a:blip r:embed="rId3"/>
                <a:stretch>
                  <a:fillRect t="-4000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コンテンツ プレースホルダー 3">
            <a:extLst>
              <a:ext uri="{FF2B5EF4-FFF2-40B4-BE49-F238E27FC236}">
                <a16:creationId xmlns:a16="http://schemas.microsoft.com/office/drawing/2014/main" id="{4B0A8410-22C1-4BB1-894A-89B450F96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2" y="3132665"/>
            <a:ext cx="4207537" cy="2344606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0C0BC8D-5920-4D1B-977E-31DBA24ABE2F}"/>
              </a:ext>
            </a:extLst>
          </p:cNvPr>
          <p:cNvGrpSpPr/>
          <p:nvPr/>
        </p:nvGrpSpPr>
        <p:grpSpPr>
          <a:xfrm>
            <a:off x="1565752" y="1549904"/>
            <a:ext cx="1733109" cy="678110"/>
            <a:chOff x="1622323" y="2750890"/>
            <a:chExt cx="1925881" cy="693486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A6EF213-AE38-4A06-9ACA-3401B034B98B}"/>
                </a:ext>
              </a:extLst>
            </p:cNvPr>
            <p:cNvGrpSpPr/>
            <p:nvPr/>
          </p:nvGrpSpPr>
          <p:grpSpPr>
            <a:xfrm>
              <a:off x="1622323" y="2760720"/>
              <a:ext cx="1907457" cy="668281"/>
              <a:chOff x="1622323" y="2760720"/>
              <a:chExt cx="1907457" cy="668281"/>
            </a:xfrm>
          </p:grpSpPr>
          <p:sp>
            <p:nvSpPr>
              <p:cNvPr id="7" name="弦 6">
                <a:extLst>
                  <a:ext uri="{FF2B5EF4-FFF2-40B4-BE49-F238E27FC236}">
                    <a16:creationId xmlns:a16="http://schemas.microsoft.com/office/drawing/2014/main" id="{5851DABC-89A5-41F4-A8C9-259B37F2CD8C}"/>
                  </a:ext>
                </a:extLst>
              </p:cNvPr>
              <p:cNvSpPr/>
              <p:nvPr/>
            </p:nvSpPr>
            <p:spPr>
              <a:xfrm rot="10800000">
                <a:off x="2757949" y="2760720"/>
                <a:ext cx="771831" cy="668279"/>
              </a:xfrm>
              <a:prstGeom prst="chord">
                <a:avLst>
                  <a:gd name="adj1" fmla="val 5405782"/>
                  <a:gd name="adj2" fmla="val 16162006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94067941-A48B-4494-B451-4075AA4B074A}"/>
                  </a:ext>
                </a:extLst>
              </p:cNvPr>
              <p:cNvSpPr/>
              <p:nvPr/>
            </p:nvSpPr>
            <p:spPr>
              <a:xfrm>
                <a:off x="1622323" y="2760721"/>
                <a:ext cx="1543664" cy="6682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500" dirty="0">
                    <a:solidFill>
                      <a:schemeClr val="bg1"/>
                    </a:solidFill>
                  </a:rPr>
                  <a:t>T</a:t>
                </a:r>
                <a:r>
                  <a:rPr kumimoji="1" lang="en-US" altLang="ja-JP" sz="2500" baseline="-25000" dirty="0">
                    <a:solidFill>
                      <a:schemeClr val="bg1"/>
                    </a:solidFill>
                  </a:rPr>
                  <a:t>2</a:t>
                </a:r>
                <a:r>
                  <a:rPr kumimoji="1" lang="en-US" altLang="ja-JP" sz="2500" dirty="0">
                    <a:solidFill>
                      <a:schemeClr val="bg1"/>
                    </a:solidFill>
                  </a:rPr>
                  <a:t> gas</a:t>
                </a:r>
                <a:endParaRPr kumimoji="1" lang="ja-JP" altLang="en-US" sz="2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B6F6FC81-2356-4BB4-8F1A-BF16DA6AB402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3" y="2750890"/>
              <a:ext cx="0" cy="693486"/>
            </a:xfrm>
            <a:prstGeom prst="line">
              <a:avLst/>
            </a:prstGeom>
            <a:ln w="57150">
              <a:solidFill>
                <a:schemeClr val="tx1">
                  <a:lumMod val="6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円弧 18">
              <a:extLst>
                <a:ext uri="{FF2B5EF4-FFF2-40B4-BE49-F238E27FC236}">
                  <a16:creationId xmlns:a16="http://schemas.microsoft.com/office/drawing/2014/main" id="{2D488FE2-22F0-4AEB-8696-CE5377C59930}"/>
                </a:ext>
              </a:extLst>
            </p:cNvPr>
            <p:cNvSpPr/>
            <p:nvPr/>
          </p:nvSpPr>
          <p:spPr>
            <a:xfrm>
              <a:off x="2684207" y="2750890"/>
              <a:ext cx="863997" cy="668280"/>
            </a:xfrm>
            <a:prstGeom prst="arc">
              <a:avLst>
                <a:gd name="adj1" fmla="val 16200000"/>
                <a:gd name="adj2" fmla="val 5368327"/>
              </a:avLst>
            </a:prstGeom>
            <a:ln w="57150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E5895B62-7D79-4C73-A5C1-FF85F32B665F}"/>
                </a:ext>
              </a:extLst>
            </p:cNvPr>
            <p:cNvCxnSpPr/>
            <p:nvPr/>
          </p:nvCxnSpPr>
          <p:spPr>
            <a:xfrm>
              <a:off x="1622323" y="2760720"/>
              <a:ext cx="1543664" cy="0"/>
            </a:xfrm>
            <a:prstGeom prst="line">
              <a:avLst/>
            </a:prstGeom>
            <a:ln w="57150">
              <a:solidFill>
                <a:schemeClr val="tx1">
                  <a:lumMod val="6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F4FE266B-A25D-4EF9-A074-EDBE44C0E456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1622323" y="3428984"/>
              <a:ext cx="1525234" cy="15392"/>
            </a:xfrm>
            <a:prstGeom prst="line">
              <a:avLst/>
            </a:prstGeom>
            <a:ln w="57150">
              <a:solidFill>
                <a:schemeClr val="tx1">
                  <a:lumMod val="6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9405E5E-5643-4FE5-BA22-C28F8359DD98}"/>
              </a:ext>
            </a:extLst>
          </p:cNvPr>
          <p:cNvCxnSpPr/>
          <p:nvPr/>
        </p:nvCxnSpPr>
        <p:spPr>
          <a:xfrm>
            <a:off x="675933" y="1906008"/>
            <a:ext cx="16124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FB32C41-C3A1-4E2B-817D-BB1A570469F7}"/>
              </a:ext>
            </a:extLst>
          </p:cNvPr>
          <p:cNvCxnSpPr>
            <a:cxnSpLocks/>
          </p:cNvCxnSpPr>
          <p:nvPr/>
        </p:nvCxnSpPr>
        <p:spPr>
          <a:xfrm flipV="1">
            <a:off x="2288423" y="962111"/>
            <a:ext cx="1203780" cy="943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755344E-7EF3-4057-BD04-E610ACDC5FFD}"/>
              </a:ext>
            </a:extLst>
          </p:cNvPr>
          <p:cNvCxnSpPr>
            <a:cxnSpLocks/>
          </p:cNvCxnSpPr>
          <p:nvPr/>
        </p:nvCxnSpPr>
        <p:spPr>
          <a:xfrm>
            <a:off x="2288423" y="1906008"/>
            <a:ext cx="1203780" cy="855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26F56AC-8FBD-478D-AB19-F15A49A3E453}"/>
              </a:ext>
            </a:extLst>
          </p:cNvPr>
          <p:cNvSpPr/>
          <p:nvPr/>
        </p:nvSpPr>
        <p:spPr>
          <a:xfrm>
            <a:off x="1757483" y="1323362"/>
            <a:ext cx="1372566" cy="429952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C13224C3-443D-4F97-A15B-B7BDB9DB5376}"/>
                  </a:ext>
                </a:extLst>
              </p:cNvPr>
              <p:cNvSpPr txBox="1"/>
              <p:nvPr/>
            </p:nvSpPr>
            <p:spPr>
              <a:xfrm>
                <a:off x="3452258" y="5507002"/>
                <a:ext cx="108154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5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5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kumimoji="1" lang="en-US" altLang="ja-JP" sz="25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ja-JP" sz="2500" dirty="0"/>
                  <a:t> (m)</a:t>
                </a:r>
                <a:endParaRPr kumimoji="1" lang="ja-JP" altLang="en-US" sz="2500" dirty="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C13224C3-443D-4F97-A15B-B7BDB9DB5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258" y="5507002"/>
                <a:ext cx="1081549" cy="477054"/>
              </a:xfrm>
              <a:prstGeom prst="rect">
                <a:avLst/>
              </a:prstGeom>
              <a:blipFill>
                <a:blip r:embed="rId11"/>
                <a:stretch>
                  <a:fillRect t="-10127" r="-8427" b="-278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B2A6A00-DAF5-4351-9F58-1F61B0A979F2}"/>
              </a:ext>
            </a:extLst>
          </p:cNvPr>
          <p:cNvSpPr txBox="1"/>
          <p:nvPr/>
        </p:nvSpPr>
        <p:spPr>
          <a:xfrm>
            <a:off x="1757483" y="2316503"/>
            <a:ext cx="16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T2 gas selection</a:t>
            </a:r>
            <a:endParaRPr kumimoji="1" lang="ja-JP" alt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95D89DA2-1DFC-4B44-A78A-E05A5A8CDDD6}"/>
                  </a:ext>
                </a:extLst>
              </p:cNvPr>
              <p:cNvSpPr txBox="1"/>
              <p:nvPr/>
            </p:nvSpPr>
            <p:spPr>
              <a:xfrm>
                <a:off x="274281" y="1974436"/>
                <a:ext cx="108154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500" b="0" i="1" dirty="0" smtClean="0">
                          <a:latin typeface="Cambria Math" panose="02040503050406030204" pitchFamily="18" charset="0"/>
                        </a:rPr>
                        <m:t>−0.125</m:t>
                      </m:r>
                    </m:oMath>
                  </m:oMathPara>
                </a14:m>
                <a:endParaRPr kumimoji="1" lang="ja-JP" altLang="en-US" sz="25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95D89DA2-1DFC-4B44-A78A-E05A5A8CD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81" y="1974436"/>
                <a:ext cx="1081549" cy="4770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03717C20-CB82-4E7B-92E4-47DDC83BB158}"/>
                  </a:ext>
                </a:extLst>
              </p:cNvPr>
              <p:cNvSpPr txBox="1"/>
              <p:nvPr/>
            </p:nvSpPr>
            <p:spPr>
              <a:xfrm>
                <a:off x="3111101" y="1952730"/>
                <a:ext cx="147735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5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500" b="0" i="1" dirty="0" smtClean="0">
                          <a:latin typeface="Cambria Math" panose="02040503050406030204" pitchFamily="18" charset="0"/>
                        </a:rPr>
                        <m:t>0.125</m:t>
                      </m:r>
                    </m:oMath>
                  </m:oMathPara>
                </a14:m>
                <a:endParaRPr kumimoji="1" lang="ja-JP" altLang="en-US" sz="25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03717C20-CB82-4E7B-92E4-47DDC83BB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01" y="1952730"/>
                <a:ext cx="1477356" cy="4770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6440923-77B9-4EBD-A2EF-95286386D395}"/>
              </a:ext>
            </a:extLst>
          </p:cNvPr>
          <p:cNvSpPr txBox="1"/>
          <p:nvPr/>
        </p:nvSpPr>
        <p:spPr>
          <a:xfrm rot="21047310">
            <a:off x="5502250" y="2344405"/>
            <a:ext cx="35789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500" dirty="0">
                <a:solidFill>
                  <a:srgbClr val="FF3399"/>
                </a:solidFill>
              </a:rPr>
              <a:t>Preliminary</a:t>
            </a:r>
            <a:endParaRPr kumimoji="1" lang="ja-JP" altLang="en-US" sz="4500" dirty="0">
              <a:solidFill>
                <a:srgbClr val="FF3399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1730A0D-2032-4A49-8C41-CABF6DABA032}"/>
              </a:ext>
            </a:extLst>
          </p:cNvPr>
          <p:cNvSpPr txBox="1"/>
          <p:nvPr/>
        </p:nvSpPr>
        <p:spPr>
          <a:xfrm>
            <a:off x="5507132" y="3447368"/>
            <a:ext cx="141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Region of Interest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021AE8D-5D83-4045-B729-A2F714D7099E}"/>
              </a:ext>
            </a:extLst>
          </p:cNvPr>
          <p:cNvSpPr txBox="1"/>
          <p:nvPr/>
        </p:nvSpPr>
        <p:spPr>
          <a:xfrm>
            <a:off x="9363613" y="2720873"/>
            <a:ext cx="1846473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chemeClr val="accent1"/>
                </a:solidFill>
              </a:rPr>
              <a:t>DATA (Λ, Σ)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F027E9B-FFA6-4B22-9D16-A43808251BDF}"/>
              </a:ext>
            </a:extLst>
          </p:cNvPr>
          <p:cNvSpPr txBox="1"/>
          <p:nvPr/>
        </p:nvSpPr>
        <p:spPr>
          <a:xfrm>
            <a:off x="9402444" y="3639949"/>
            <a:ext cx="2318748" cy="43088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chemeClr val="tx1">
                    <a:lumMod val="95000"/>
                  </a:schemeClr>
                </a:solidFill>
              </a:rPr>
              <a:t>G4 SIM. (QF-Λ)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8567960-EF68-4A78-A266-A52A65A50D9C}"/>
              </a:ext>
            </a:extLst>
          </p:cNvPr>
          <p:cNvSpPr txBox="1"/>
          <p:nvPr/>
        </p:nvSpPr>
        <p:spPr>
          <a:xfrm>
            <a:off x="9402443" y="4143771"/>
            <a:ext cx="2318747" cy="66172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chemeClr val="tx1">
                    <a:lumMod val="95000"/>
                  </a:schemeClr>
                </a:solidFill>
              </a:rPr>
              <a:t>G4 SIM. (Λ)</a:t>
            </a:r>
          </a:p>
          <a:p>
            <a:pPr algn="ctr"/>
            <a:r>
              <a:rPr kumimoji="1" lang="en-US" altLang="ja-JP" sz="1500" dirty="0">
                <a:solidFill>
                  <a:schemeClr val="tx1">
                    <a:lumMod val="95000"/>
                  </a:schemeClr>
                </a:solidFill>
              </a:rPr>
              <a:t>H contamination (~3%)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26F4E038-1C9A-4F27-9C3B-2AD037D69B90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8002392" y="3855393"/>
            <a:ext cx="1400052" cy="5463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334BCDF7-351B-4891-822A-CD0A4A09ACF5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7805406" y="4474631"/>
            <a:ext cx="1597037" cy="468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964537F1-D908-440E-A52E-CFF6ED7E20C2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8488951" y="2936317"/>
            <a:ext cx="874662" cy="7959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A0FEB69-B022-455D-A3EA-9A6300BB8EE1}"/>
              </a:ext>
            </a:extLst>
          </p:cNvPr>
          <p:cNvCxnSpPr>
            <a:cxnSpLocks/>
          </p:cNvCxnSpPr>
          <p:nvPr/>
        </p:nvCxnSpPr>
        <p:spPr>
          <a:xfrm>
            <a:off x="6502467" y="3942245"/>
            <a:ext cx="281971" cy="3566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4EA47332-7E03-4400-AA16-0E7F6855429D}"/>
              </a:ext>
            </a:extLst>
          </p:cNvPr>
          <p:cNvSpPr txBox="1"/>
          <p:nvPr/>
        </p:nvSpPr>
        <p:spPr>
          <a:xfrm>
            <a:off x="7911205" y="1846918"/>
            <a:ext cx="41053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 made by K.N. Suzuki 2021 (Kyoto)</a:t>
            </a:r>
            <a:endParaRPr kumimoji="1" lang="ja-JP" altLang="en-US" sz="15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FD5352B2-4153-4722-9FC9-D4C2DED83F7C}"/>
              </a:ext>
            </a:extLst>
          </p:cNvPr>
          <p:cNvSpPr/>
          <p:nvPr/>
        </p:nvSpPr>
        <p:spPr>
          <a:xfrm>
            <a:off x="3903865" y="2296771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(m)</a:t>
            </a:r>
            <a:endParaRPr lang="ja-JP" altLang="en-US" dirty="0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D490D354-4B65-458C-96CE-00A1CB721EED}"/>
              </a:ext>
            </a:extLst>
          </p:cNvPr>
          <p:cNvSpPr/>
          <p:nvPr/>
        </p:nvSpPr>
        <p:spPr>
          <a:xfrm>
            <a:off x="941039" y="2331891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(m)</a:t>
            </a:r>
            <a:endParaRPr lang="ja-JP" altLang="en-US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D3B16EE5-F668-44F2-8F23-4751BF44A3BF}"/>
              </a:ext>
            </a:extLst>
          </p:cNvPr>
          <p:cNvSpPr txBox="1"/>
          <p:nvPr/>
        </p:nvSpPr>
        <p:spPr>
          <a:xfrm>
            <a:off x="982297" y="3469004"/>
            <a:ext cx="54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9EABD12-445D-4825-A619-C377A2335B82}"/>
              </a:ext>
            </a:extLst>
          </p:cNvPr>
          <p:cNvSpPr txBox="1"/>
          <p:nvPr/>
        </p:nvSpPr>
        <p:spPr>
          <a:xfrm>
            <a:off x="3309003" y="3458655"/>
            <a:ext cx="54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Al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5026169-D020-48F9-8B8A-E593C00DC167}"/>
              </a:ext>
            </a:extLst>
          </p:cNvPr>
          <p:cNvSpPr txBox="1"/>
          <p:nvPr/>
        </p:nvSpPr>
        <p:spPr>
          <a:xfrm>
            <a:off x="1973761" y="4127934"/>
            <a:ext cx="96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T</a:t>
            </a:r>
            <a:r>
              <a:rPr kumimoji="1" lang="en-US" altLang="ja-JP" baseline="-25000" dirty="0">
                <a:solidFill>
                  <a:schemeClr val="bg1"/>
                </a:solidFill>
              </a:rPr>
              <a:t>2</a:t>
            </a:r>
            <a:r>
              <a:rPr kumimoji="1" lang="en-US" altLang="ja-JP" dirty="0">
                <a:solidFill>
                  <a:schemeClr val="bg1"/>
                </a:solidFill>
              </a:rPr>
              <a:t> gas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5554BB6-AE9E-42D5-915C-31EE9A19E95F}"/>
                  </a:ext>
                </a:extLst>
              </p:cNvPr>
              <p:cNvSpPr txBox="1"/>
              <p:nvPr/>
            </p:nvSpPr>
            <p:spPr>
              <a:xfrm>
                <a:off x="7331274" y="5523776"/>
                <a:ext cx="4860726" cy="468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500" b="0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sz="25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500" b="0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500" b="0" i="0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kumimoji="1" lang="en-US" altLang="ja-JP" sz="2500" b="0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500" b="0" i="1" smtClean="0">
                        <a:latin typeface="Cambria Math" panose="02040503050406030204" pitchFamily="18" charset="0"/>
                      </a:rPr>
                      <m:t>[=</m:t>
                    </m:r>
                    <m:sSub>
                      <m:sSubPr>
                        <m:ctrlP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kumimoji="1" lang="en-US" altLang="ja-JP" sz="25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5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</m:sSub>
                        <m:r>
                          <a:rPr kumimoji="1" lang="en-US" altLang="ja-JP" sz="25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sSub>
                          <m:sSubPr>
                            <m:ctrlP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kumimoji="1" lang="en-US" altLang="ja-JP" sz="25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kumimoji="1" lang="en-US" altLang="ja-JP" sz="25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sz="2200" dirty="0"/>
                  <a:t>(MeV)</a:t>
                </a:r>
                <a:endParaRPr kumimoji="1" lang="ja-JP" altLang="en-US" sz="22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5554BB6-AE9E-42D5-915C-31EE9A19E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274" y="5523776"/>
                <a:ext cx="4860726" cy="468654"/>
              </a:xfrm>
              <a:prstGeom prst="rect">
                <a:avLst/>
              </a:prstGeom>
              <a:blipFill>
                <a:blip r:embed="rId14"/>
                <a:stretch>
                  <a:fillRect t="-3896" r="-502" b="-233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34FDA7-9CDB-4B81-8BA8-D23AC8DDE4B1}"/>
              </a:ext>
            </a:extLst>
          </p:cNvPr>
          <p:cNvSpPr txBox="1"/>
          <p:nvPr/>
        </p:nvSpPr>
        <p:spPr>
          <a:xfrm rot="16200000">
            <a:off x="4235448" y="2275547"/>
            <a:ext cx="129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Counts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BAA7A3C-C081-43D6-A8E3-E9B6691995B0}"/>
              </a:ext>
            </a:extLst>
          </p:cNvPr>
          <p:cNvSpPr txBox="1"/>
          <p:nvPr/>
        </p:nvSpPr>
        <p:spPr>
          <a:xfrm>
            <a:off x="224226" y="5683945"/>
            <a:ext cx="229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FWHM = 8.5 mm</a:t>
            </a:r>
          </a:p>
          <a:p>
            <a:r>
              <a:rPr kumimoji="1" lang="en-US" altLang="ja-JP" sz="2000" dirty="0"/>
              <a:t>(by two arms)</a:t>
            </a:r>
            <a:endParaRPr kumimoji="1" lang="ja-JP" altLang="en-US" sz="20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8D7A7A-9D69-40B5-9127-68E515670B3E}"/>
              </a:ext>
            </a:extLst>
          </p:cNvPr>
          <p:cNvSpPr/>
          <p:nvPr/>
        </p:nvSpPr>
        <p:spPr>
          <a:xfrm>
            <a:off x="6491475" y="4401696"/>
            <a:ext cx="1157064" cy="960416"/>
          </a:xfrm>
          <a:prstGeom prst="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E499794A-5D2F-4206-8356-8A5451A3C3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71" y="1169740"/>
            <a:ext cx="975606" cy="10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 animBg="1"/>
      <p:bldP spid="46" grpId="0" animBg="1"/>
      <p:bldP spid="47" grpId="0" animBg="1"/>
      <p:bldP spid="62" grpId="0"/>
      <p:bldP spid="14" grpId="0"/>
      <p:bldP spid="21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021B5D-F04A-4E61-BE4D-0FED70321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7D5E2FD-C2EB-4C9C-94DD-A2818071EB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00209" y="3429000"/>
                <a:ext cx="4323945" cy="8112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3500" dirty="0">
                    <a:solidFill>
                      <a:schemeClr val="tx1">
                        <a:lumMod val="95000"/>
                      </a:schemeClr>
                    </a:solidFill>
                  </a:rPr>
                  <a:t>E12-15-008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3500" i="1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350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3500" i="1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50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</m:oMath>
                </a14:m>
                <a:r>
                  <a:rPr lang="en-US" altLang="ja-JP" sz="3500" dirty="0">
                    <a:solidFill>
                      <a:schemeClr val="tx1">
                        <a:lumMod val="95000"/>
                      </a:schemeClr>
                    </a:solidFill>
                  </a:rPr>
                  <a:t>)</a:t>
                </a:r>
                <a:endParaRPr kumimoji="1" lang="ja-JP" altLang="en-US" sz="35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7D5E2FD-C2EB-4C9C-94DD-A2818071EB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0209" y="3429000"/>
                <a:ext cx="4323945" cy="811287"/>
              </a:xfrm>
              <a:blipFill>
                <a:blip r:embed="rId2"/>
                <a:stretch>
                  <a:fillRect l="-4231" t="-13534" b="-22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7592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1996487" y="126448"/>
                <a:ext cx="9864079" cy="991914"/>
              </a:xfrm>
            </p:spPr>
            <p:txBody>
              <a:bodyPr>
                <a:noAutofit/>
              </a:bodyPr>
              <a:lstStyle/>
              <a:p>
                <a:r>
                  <a:rPr lang="en-US" altLang="ja-JP" sz="30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 of isospin dependence through precise measurement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3000" i="1" cap="none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ja-JP" sz="3000" i="1" cap="none"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000" cap="none">
                            <a:latin typeface="Cambria Math" panose="02040503050406030204" pitchFamily="18" charset="0"/>
                          </a:rPr>
                          <m:t>Ca</m:t>
                        </m:r>
                      </m:e>
                    </m:sPre>
                    <m:r>
                      <a:rPr lang="en-US" altLang="ja-JP" sz="3000" i="1" cap="none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3000" i="1" cap="none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ja-JP" sz="3000" i="1" cap="none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3000" i="1" cap="none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000" i="1" cap="none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3000" i="1" cap="none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ja-JP" sz="3000" i="1" cap="none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3000" i="1" cap="none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3000" i="1" cap="none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ja-JP" sz="3000" i="1" cap="none">
                        <a:latin typeface="Cambria Math" panose="02040503050406030204" pitchFamily="18" charset="0"/>
                      </a:rPr>
                      <m:t>)</m:t>
                    </m:r>
                    <m:sPre>
                      <m:sPrePr>
                        <m:ctrlPr>
                          <a:rPr lang="en-US" altLang="ja-JP" sz="3000" i="1" cap="none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altLang="ja-JP" sz="3000" i="1" cap="non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3000" i="1" cap="none"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000" cap="none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</m:oMath>
                </a14:m>
                <a:endParaRPr lang="ja-JP" altLang="en-US" sz="30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96487" y="126448"/>
                <a:ext cx="9864079" cy="991914"/>
              </a:xfrm>
              <a:blipFill>
                <a:blip r:embed="rId3"/>
                <a:stretch>
                  <a:fillRect t="-12346" r="-2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92" y="1322486"/>
            <a:ext cx="5260369" cy="37483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90" y="1022396"/>
            <a:ext cx="3088343" cy="457213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302726" y="1118362"/>
            <a:ext cx="22012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sz="15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J. Antoniadis </a:t>
            </a:r>
            <a:r>
              <a:rPr lang="fr-FR" altLang="ja-JP" sz="1500" i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et al.</a:t>
            </a:r>
            <a:r>
              <a:rPr lang="fr-FR" altLang="ja-JP" sz="15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, </a:t>
            </a:r>
            <a:r>
              <a:rPr lang="fr-FR" altLang="ja-JP" sz="1500" i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Science </a:t>
            </a:r>
            <a:r>
              <a:rPr lang="fr-FR" altLang="ja-JP" sz="15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340,</a:t>
            </a:r>
          </a:p>
          <a:p>
            <a:r>
              <a:rPr lang="en-US" altLang="ja-JP" sz="15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1233232 (2013).</a:t>
            </a:r>
            <a:endParaRPr lang="ja-JP" altLang="en-US" sz="15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54390" y="5158107"/>
                <a:ext cx="5592198" cy="12026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 star</a:t>
                </a:r>
                <a:r>
                  <a:rPr lang="en-US" altLang="ja-JP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ja-JP" sz="21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Very dense nuclear matter (</a:t>
                </a:r>
                <a14:m>
                  <m:oMath xmlns:m="http://schemas.openxmlformats.org/officeDocument/2006/math">
                    <m:r>
                      <a:rPr lang="ja-JP" altLang="en-US" sz="21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ja-JP" sz="21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1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ja-JP" sz="21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1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altLang="ja-JP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den>
                    </m:f>
                    <m:r>
                      <a:rPr lang="ja-JP" altLang="en-US" sz="2100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ja-JP" sz="2100" dirty="0">
                        <a:latin typeface="Cambria Math" panose="02040503050406030204" pitchFamily="18" charset="0"/>
                      </a:rPr>
                      <m:t>0.9</m:t>
                    </m:r>
                  </m:oMath>
                </a14:m>
                <a:r>
                  <a:rPr lang="en-US" altLang="ja-JP" sz="21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ja-JP" sz="2100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altLang="ja-JP" sz="2100" i="1">
                        <a:latin typeface="Cambria Math"/>
                      </a:rPr>
                      <m:t>2</m:t>
                    </m:r>
                    <m:sSub>
                      <m:sSubPr>
                        <m:ctrlPr>
                          <a:rPr lang="en-US" altLang="ja-JP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1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altLang="ja-JP" sz="2100" dirty="0">
                        <a:latin typeface="Cambria Math" panose="02040503050406030204" pitchFamily="18" charset="0"/>
                      </a:rPr>
                      <m:t>⇎</m:t>
                    </m:r>
                  </m:oMath>
                </a14:m>
                <a:r>
                  <a:rPr kumimoji="1" lang="en-US" altLang="ja-JP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Λ inclusion (hyperon puzzle)</a:t>
                </a: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90" y="5158107"/>
                <a:ext cx="5592198" cy="1202637"/>
              </a:xfrm>
              <a:prstGeom prst="rect">
                <a:avLst/>
              </a:prstGeom>
              <a:blipFill>
                <a:blip r:embed="rId6"/>
                <a:stretch>
                  <a:fillRect l="-1309" t="-3046" b="-86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6735788" y="5158107"/>
                <a:ext cx="4184780" cy="50085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5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ja-JP" sz="25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altLang="ja-JP" sz="2500" i="1" dirty="0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altLang="ja-JP" sz="2500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altLang="ja-JP" sz="25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500" i="1"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5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  <m:r>
                      <a:rPr lang="en-US" altLang="ja-JP" sz="25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high precision</a:t>
                </a:r>
                <a:endParaRPr lang="ja-JP" alt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35788" y="5158107"/>
                <a:ext cx="4184780" cy="500854"/>
              </a:xfrm>
              <a:blipFill>
                <a:blip r:embed="rId7"/>
                <a:stretch>
                  <a:fillRect t="-10976" r="-1020" b="-219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コンテンツ プレースホルダー 2"/>
              <p:cNvSpPr txBox="1">
                <a:spLocks/>
              </p:cNvSpPr>
              <p:nvPr/>
            </p:nvSpPr>
            <p:spPr>
              <a:xfrm>
                <a:off x="7689377" y="5734616"/>
                <a:ext cx="3667520" cy="8882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25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Isospin dependence </a:t>
                </a:r>
              </a:p>
              <a:p>
                <a:pPr marL="0" indent="0">
                  <a:buNone/>
                </a:pPr>
                <a:r>
                  <a:rPr lang="en-US" altLang="ja-JP" sz="25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of the </a:t>
                </a:r>
                <a14:m>
                  <m:oMath xmlns:m="http://schemas.openxmlformats.org/officeDocument/2006/math">
                    <m:r>
                      <a:rPr lang="en-US" altLang="ja-JP" sz="25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𝑵𝑵</m:t>
                    </m:r>
                    <m:r>
                      <a:rPr lang="el-GR" altLang="ja-JP" sz="25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ja-JP" altLang="en-US" sz="25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5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interaction</a:t>
                </a:r>
                <a:endParaRPr lang="ja-JP" altLang="en-US" sz="25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377" y="5734616"/>
                <a:ext cx="3667520" cy="888275"/>
              </a:xfrm>
              <a:prstGeom prst="rect">
                <a:avLst/>
              </a:prstGeom>
              <a:blipFill>
                <a:blip r:embed="rId8"/>
                <a:stretch>
                  <a:fillRect l="-2658" t="-10345" b="-186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矢印 9"/>
          <p:cNvSpPr/>
          <p:nvPr/>
        </p:nvSpPr>
        <p:spPr>
          <a:xfrm>
            <a:off x="6922036" y="5985142"/>
            <a:ext cx="568904" cy="387221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010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F67C97B-0A2A-4DEE-8795-2448BDFF3920}"/>
              </a:ext>
            </a:extLst>
          </p:cNvPr>
          <p:cNvSpPr/>
          <p:nvPr/>
        </p:nvSpPr>
        <p:spPr>
          <a:xfrm>
            <a:off x="6426740" y="-7393"/>
            <a:ext cx="4241260" cy="6856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1145411" y="259282"/>
                <a:ext cx="4822449" cy="123904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3500" b="0" i="0" cap="non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n-US" altLang="ja-JP" sz="3500" b="0" i="1" cap="non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𝑁𝑁</m:t>
                    </m:r>
                  </m:oMath>
                </a14:m>
                <a:r>
                  <a:rPr lang="ja-JP" altLang="en-US" sz="35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3500" cap="non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 dependence</a:t>
                </a:r>
                <a:endParaRPr lang="ja-JP" altLang="en-US" sz="3500" cap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5411" y="259282"/>
                <a:ext cx="4822449" cy="1239042"/>
              </a:xfrm>
              <a:blipFill>
                <a:blip r:embed="rId12"/>
                <a:stretch>
                  <a:fillRect r="-36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54" y="2787472"/>
            <a:ext cx="4016951" cy="3400249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1872597" y="6173322"/>
            <a:ext cx="433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Strength factor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isospin triplet term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97797" y="2155565"/>
            <a:ext cx="283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AFDMC calculation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426741" y="3801992"/>
            <a:ext cx="3301555" cy="2600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890354" y="2495083"/>
            <a:ext cx="33645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(F. </a:t>
            </a:r>
            <a:r>
              <a:rPr lang="en-US" altLang="ja-JP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Paderiva</a:t>
            </a:r>
            <a:r>
              <a:rPr lang="en-US" altLang="ja-JP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arXiv:1506.04042v1 (2015))</a:t>
            </a:r>
            <a:endParaRPr lang="ja-JP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7014403" y="5138227"/>
                <a:ext cx="3255010" cy="13630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l-GR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d>
                      <m:dPr>
                        <m:ctrlPr>
                          <a:rPr kumimoji="1"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kumimoji="1" lang="en-US" altLang="ja-JP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kumimoji="1" lang="el-GR" altLang="ja-JP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sPre>
                      </m:e>
                    </m:d>
                    <m:r>
                      <a:rPr lang="en-US" altLang="ja-JP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</m:sSub>
                    <m:d>
                      <m:d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lang="el-GR" altLang="ja-JP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a:rPr lang="en-US" altLang="ja-JP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48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2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sPre>
                      </m:e>
                    </m:d>
                    <m:r>
                      <a:rPr lang="en-US" altLang="ja-JP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ja-JP" sz="20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ja-JP" sz="2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</m:oMath>
                </a14:m>
                <a:r>
                  <a:rPr lang="ja-JP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keV accuracy</a:t>
                </a:r>
              </a:p>
              <a:p>
                <a:r>
                  <a:rPr kumimoji="1" lang="en-US" altLang="ja-JP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kumimoji="1" lang="en-US" altLang="ja-JP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kumimoji="1" lang="en-US" altLang="ja-JP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nsights for the isospin dependence of ΛNN force</a:t>
                </a:r>
                <a:endParaRPr kumimoji="1" lang="ja-JP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403" y="5138227"/>
                <a:ext cx="3255010" cy="1363065"/>
              </a:xfrm>
              <a:prstGeom prst="rect">
                <a:avLst/>
              </a:prstGeom>
              <a:blipFill>
                <a:blip r:embed="rId5"/>
                <a:stretch>
                  <a:fillRect l="-2060" b="-76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67" y="2798579"/>
            <a:ext cx="3255650" cy="1970909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6890930" y="62863"/>
            <a:ext cx="3501959" cy="2288615"/>
            <a:chOff x="4980562" y="374265"/>
            <a:chExt cx="3501959" cy="2288615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62" y="690595"/>
              <a:ext cx="3501959" cy="1972285"/>
            </a:xfrm>
            <a:prstGeom prst="rect">
              <a:avLst/>
            </a:prstGeom>
          </p:spPr>
        </p:pic>
        <p:sp>
          <p:nvSpPr>
            <p:cNvPr id="19" name="正方形/長方形 18"/>
            <p:cNvSpPr/>
            <p:nvPr/>
          </p:nvSpPr>
          <p:spPr>
            <a:xfrm>
              <a:off x="5140388" y="374265"/>
              <a:ext cx="3342133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300" dirty="0">
                  <a:latin typeface="Times New Roman" panose="02020603050405020304" pitchFamily="18" charset="0"/>
                </a:rPr>
                <a:t>P. H. Pile et al., Phys. Rev. Lett. 66, 20 (1991). </a:t>
              </a:r>
              <a:endParaRPr lang="ja-JP" altLang="en-US" sz="13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5472579" y="826390"/>
                  <a:ext cx="2829892" cy="3539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ja-JP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kumimoji="1" lang="en-US" altLang="ja-JP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ja-JP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kumimoji="1" lang="ja-JP" altLang="en-US" sz="17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ja-JP" sz="17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experiment at BNL</a:t>
                  </a:r>
                  <a:endParaRPr kumimoji="1" lang="ja-JP" altLang="en-US" sz="17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2579" y="826390"/>
                  <a:ext cx="2829892" cy="353943"/>
                </a:xfrm>
                <a:prstGeom prst="rect">
                  <a:avLst/>
                </a:prstGeom>
                <a:blipFill>
                  <a:blip r:embed="rId8"/>
                  <a:stretch>
                    <a:fillRect l="-431" t="-3390" b="-2203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5472579" y="1182242"/>
                  <a:ext cx="928221" cy="49436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1" lang="en-US" altLang="ja-JP" sz="2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kumimoji="1" lang="el-GR" altLang="ja-JP" sz="2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a:rPr lang="en-US" altLang="ja-JP" sz="2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2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Ca</m:t>
                            </m:r>
                          </m:e>
                        </m:sPre>
                      </m:oMath>
                    </m:oMathPara>
                  </a14:m>
                  <a:endParaRPr kumimoji="1" lang="ja-JP" altLang="en-US" sz="25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2579" y="1182242"/>
                  <a:ext cx="928221" cy="49436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7747286" y="3044539"/>
                <a:ext cx="642559" cy="49436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kumimoji="1" lang="en-US" altLang="ja-JP" sz="2500" i="1">
                              <a:ln w="6350">
                                <a:noFill/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kumimoji="1" lang="el-GR" altLang="ja-JP" sz="2500" i="1">
                              <a:ln w="6350">
                                <a:noFill/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  <m:sup>
                          <m:r>
                            <a:rPr lang="en-US" altLang="ja-JP" sz="2500" i="1">
                              <a:ln w="6350">
                                <a:noFill/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ja-JP" sz="2500">
                              <a:ln w="6350">
                                <a:noFill/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</m:sPre>
                    </m:oMath>
                  </m:oMathPara>
                </a14:m>
                <a:endParaRPr kumimoji="1" lang="ja-JP" altLang="en-US" sz="2500" dirty="0">
                  <a:ln w="63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286" y="3044539"/>
                <a:ext cx="642559" cy="4943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正方形/長方形 23"/>
          <p:cNvSpPr/>
          <p:nvPr/>
        </p:nvSpPr>
        <p:spPr>
          <a:xfrm>
            <a:off x="7242798" y="2333185"/>
            <a:ext cx="31500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00" dirty="0">
                <a:latin typeface="Times New Roman" panose="02020603050405020304" pitchFamily="18" charset="0"/>
              </a:rPr>
              <a:t>T. </a:t>
            </a:r>
            <a:r>
              <a:rPr lang="en-US" altLang="ja-JP" sz="1300" dirty="0" err="1">
                <a:latin typeface="Times New Roman" panose="02020603050405020304" pitchFamily="18" charset="0"/>
              </a:rPr>
              <a:t>Motoba</a:t>
            </a:r>
            <a:r>
              <a:rPr lang="en-US" altLang="ja-JP" sz="1300" dirty="0">
                <a:latin typeface="Times New Roman" panose="02020603050405020304" pitchFamily="18" charset="0"/>
              </a:rPr>
              <a:t> et al., </a:t>
            </a:r>
            <a:r>
              <a:rPr lang="en-US" altLang="ja-JP" sz="1300" dirty="0" err="1">
                <a:latin typeface="Times New Roman" panose="02020603050405020304" pitchFamily="18" charset="0"/>
              </a:rPr>
              <a:t>Prog</a:t>
            </a:r>
            <a:r>
              <a:rPr lang="en-US" altLang="ja-JP" sz="1300" dirty="0">
                <a:latin typeface="Times New Roman" panose="02020603050405020304" pitchFamily="18" charset="0"/>
              </a:rPr>
              <a:t>. </a:t>
            </a:r>
            <a:r>
              <a:rPr lang="en-US" altLang="ja-JP" sz="1300" dirty="0" err="1">
                <a:latin typeface="Times New Roman" panose="02020603050405020304" pitchFamily="18" charset="0"/>
              </a:rPr>
              <a:t>Theor</a:t>
            </a:r>
            <a:r>
              <a:rPr lang="en-US" altLang="ja-JP" sz="1300" dirty="0">
                <a:latin typeface="Times New Roman" panose="02020603050405020304" pitchFamily="18" charset="0"/>
              </a:rPr>
              <a:t>. Phys. Suppl., 185, 224 (2010).</a:t>
            </a:r>
            <a:endParaRPr lang="ja-JP" altLang="en-US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7443921" y="1399874"/>
                <a:ext cx="153388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18.70</m:t>
                    </m:r>
                    <m:r>
                      <a:rPr kumimoji="1" lang="en-US" altLang="ja-JP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±1.1</m:t>
                    </m:r>
                  </m:oMath>
                </a14:m>
                <a:r>
                  <a:rPr kumimoji="1" lang="ja-JP" altLang="en-US" sz="16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sz="1600" dirty="0">
                    <a:solidFill>
                      <a:schemeClr val="bg1"/>
                    </a:solidFill>
                  </a:rPr>
                  <a:t>MeV</a:t>
                </a:r>
                <a:endParaRPr kumimoji="1" lang="ja-JP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21" y="1399874"/>
                <a:ext cx="1533881" cy="246221"/>
              </a:xfrm>
              <a:prstGeom prst="rect">
                <a:avLst/>
              </a:prstGeom>
              <a:blipFill>
                <a:blip r:embed="rId11"/>
                <a:stretch>
                  <a:fillRect l="-4365" t="-27500" r="-6746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下矢印 8"/>
          <p:cNvSpPr/>
          <p:nvPr/>
        </p:nvSpPr>
        <p:spPr>
          <a:xfrm>
            <a:off x="10425718" y="-53112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8058267" y="1695588"/>
            <a:ext cx="309090" cy="26908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28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C7459C-B8C0-41C8-A84B-F67F946C3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197" y="81558"/>
            <a:ext cx="7524003" cy="970450"/>
          </a:xfrm>
        </p:spPr>
        <p:txBody>
          <a:bodyPr/>
          <a:lstStyle/>
          <a:p>
            <a:r>
              <a:rPr kumimoji="1" lang="en-US" altLang="ja-JP" dirty="0"/>
              <a:t>The first </a:t>
            </a:r>
            <a:r>
              <a:rPr kumimoji="1" lang="en-US" altLang="ja-JP" dirty="0" err="1"/>
              <a:t>hypernuclus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F61B24-2C2B-4071-BAD8-84C6F246443F}"/>
              </a:ext>
            </a:extLst>
          </p:cNvPr>
          <p:cNvSpPr txBox="1"/>
          <p:nvPr/>
        </p:nvSpPr>
        <p:spPr>
          <a:xfrm>
            <a:off x="2296809" y="5379623"/>
            <a:ext cx="247813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A.K. </a:t>
            </a:r>
            <a:r>
              <a:rPr kumimoji="1" lang="en-US" altLang="ja-JP" sz="11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Wroblewski</a:t>
            </a:r>
            <a:r>
              <a:rPr kumimoji="1" lang="en-US" altLang="ja-JP" sz="11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</a:p>
          <a:p>
            <a:r>
              <a:rPr kumimoji="1" lang="en-US" altLang="ja-JP" sz="11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Acta</a:t>
            </a:r>
            <a:r>
              <a:rPr kumimoji="1" lang="en-US" altLang="ja-JP" sz="11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1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Physica</a:t>
            </a:r>
            <a:r>
              <a:rPr kumimoji="1" lang="en-US" altLang="ja-JP" sz="11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1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Polonica</a:t>
            </a:r>
            <a:r>
              <a:rPr kumimoji="1" lang="en-US" altLang="ja-JP" sz="11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B 35, 3 (2004).</a:t>
            </a:r>
            <a:endParaRPr kumimoji="1" lang="ja-JP" altLang="en-US" sz="11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59ADC0D-A3ED-4475-813C-26135CB7B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18" y="1270840"/>
            <a:ext cx="3352759" cy="4784607"/>
          </a:xfrm>
          <a:prstGeom prst="rect">
            <a:avLst/>
          </a:prstGeom>
        </p:spPr>
      </p:pic>
      <p:pic>
        <p:nvPicPr>
          <p:cNvPr id="6" name="コンテンツ プレースホルダー 3">
            <a:extLst>
              <a:ext uri="{FF2B5EF4-FFF2-40B4-BE49-F238E27FC236}">
                <a16:creationId xmlns:a16="http://schemas.microsoft.com/office/drawing/2014/main" id="{7D79FED1-7580-4024-A4F9-EA18B624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23" y="1604361"/>
            <a:ext cx="3199367" cy="364927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B982DD-519F-437D-A360-6EBFB906EAE5}"/>
              </a:ext>
            </a:extLst>
          </p:cNvPr>
          <p:cNvSpPr txBox="1"/>
          <p:nvPr/>
        </p:nvSpPr>
        <p:spPr>
          <a:xfrm>
            <a:off x="7075430" y="964439"/>
            <a:ext cx="2895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fist Λ hypernucleus in history</a:t>
            </a:r>
            <a:endParaRPr kumimoji="1" lang="ja-JP" altLang="en-U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B14447-6E2F-4240-8307-1CA601D41E50}"/>
              </a:ext>
            </a:extLst>
          </p:cNvPr>
          <p:cNvSpPr txBox="1"/>
          <p:nvPr/>
        </p:nvSpPr>
        <p:spPr>
          <a:xfrm>
            <a:off x="7381979" y="6093121"/>
            <a:ext cx="299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Danysz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J.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Pniewski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Phil. Mag. Ser. 7, 44, 14 (1953).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21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1BCCF4-D931-49E6-885E-F319FC94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F74E93C-B772-4616-9627-06557F8360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09708" y="3302764"/>
                <a:ext cx="4372583" cy="83074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3500" dirty="0">
                    <a:solidFill>
                      <a:schemeClr val="tx1">
                        <a:lumMod val="95000"/>
                      </a:schemeClr>
                    </a:solidFill>
                  </a:rPr>
                  <a:t>E12-20-013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3500" i="1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350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3500" i="1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50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Tl</m:t>
                        </m:r>
                      </m:e>
                    </m:sPre>
                  </m:oMath>
                </a14:m>
                <a:r>
                  <a:rPr kumimoji="1" lang="en-US" altLang="ja-JP" sz="3500" dirty="0">
                    <a:solidFill>
                      <a:schemeClr val="tx1">
                        <a:lumMod val="95000"/>
                      </a:schemeClr>
                    </a:solidFill>
                  </a:rPr>
                  <a:t>)</a:t>
                </a:r>
                <a:endParaRPr kumimoji="1" lang="ja-JP" altLang="en-US" sz="35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F74E93C-B772-4616-9627-06557F8360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09708" y="3302764"/>
                <a:ext cx="4372583" cy="830742"/>
              </a:xfrm>
              <a:blipFill>
                <a:blip r:embed="rId2"/>
                <a:stretch>
                  <a:fillRect l="-4039" t="-161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138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B4595F-0F93-4590-9763-95DC7B5A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744" y="178331"/>
            <a:ext cx="8610600" cy="1293028"/>
          </a:xfrm>
        </p:spPr>
        <p:txBody>
          <a:bodyPr/>
          <a:lstStyle/>
          <a:p>
            <a:r>
              <a:rPr lang="en-US" altLang="ja-JP" dirty="0"/>
              <a:t>three body force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28526B-7EC9-47E4-A6C4-018CD6188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322" y="6433514"/>
            <a:ext cx="4715517" cy="3693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sz="1700" dirty="0"/>
              <a:t>T. Hasegawa et al., Phys. Rev. C 53 (1996) 1210.</a:t>
            </a:r>
            <a:endParaRPr kumimoji="1" lang="ja-JP" altLang="en-US" sz="17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65ADD74-3633-4449-A4F9-A8F5ACC61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44" y="1410887"/>
            <a:ext cx="4000847" cy="48543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3891ED-9111-43A7-BBB1-70F4B1407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1" y="1840037"/>
            <a:ext cx="5136325" cy="397798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1F0CC71-21FF-4F40-9E30-4DC999E6283F}"/>
              </a:ext>
            </a:extLst>
          </p:cNvPr>
          <p:cNvSpPr/>
          <p:nvPr/>
        </p:nvSpPr>
        <p:spPr>
          <a:xfrm>
            <a:off x="827610" y="60020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M. M. Nagels et al., </a:t>
            </a:r>
            <a:r>
              <a:rPr lang="en-US" altLang="ja-JP" dirty="0">
                <a:solidFill>
                  <a:schemeClr val="tx1">
                    <a:lumMod val="95000"/>
                  </a:schemeClr>
                </a:solidFill>
                <a:latin typeface="Times-Roman"/>
              </a:rPr>
              <a:t>Phys. Rev. C </a:t>
            </a:r>
            <a:r>
              <a:rPr lang="en-US" altLang="ja-JP" b="1" dirty="0">
                <a:solidFill>
                  <a:schemeClr val="tx1">
                    <a:lumMod val="95000"/>
                  </a:schemeClr>
                </a:solidFill>
                <a:latin typeface="Times-Bold"/>
              </a:rPr>
              <a:t>99</a:t>
            </a:r>
            <a:r>
              <a:rPr lang="en-US" altLang="ja-JP" dirty="0">
                <a:solidFill>
                  <a:schemeClr val="tx1">
                    <a:lumMod val="95000"/>
                  </a:schemeClr>
                </a:solidFill>
                <a:latin typeface="Times-Roman"/>
              </a:rPr>
              <a:t>, 044003 (2019)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8F4FE-5C83-401C-A1AE-C47C5CC3E21D}"/>
              </a:ext>
            </a:extLst>
          </p:cNvPr>
          <p:cNvSpPr txBox="1"/>
          <p:nvPr/>
        </p:nvSpPr>
        <p:spPr>
          <a:xfrm>
            <a:off x="3866543" y="3190898"/>
            <a:ext cx="114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W/ 3BF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760ACA-AF5B-4136-A26F-ECD82870FD6E}"/>
              </a:ext>
            </a:extLst>
          </p:cNvPr>
          <p:cNvSpPr txBox="1"/>
          <p:nvPr/>
        </p:nvSpPr>
        <p:spPr>
          <a:xfrm>
            <a:off x="3707302" y="4181588"/>
            <a:ext cx="114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75000"/>
                  </a:schemeClr>
                </a:solidFill>
              </a:rPr>
              <a:t>W/o 3BF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457632-93BE-4CD1-BFFF-F696AAADEE85}"/>
              </a:ext>
            </a:extLst>
          </p:cNvPr>
          <p:cNvSpPr txBox="1"/>
          <p:nvPr/>
        </p:nvSpPr>
        <p:spPr>
          <a:xfrm>
            <a:off x="1006551" y="1335172"/>
            <a:ext cx="3317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/>
              <a:t>ESC16+ / ESC16</a:t>
            </a:r>
            <a:endParaRPr kumimoji="1" lang="ja-JP" altLang="en-US" sz="22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01B1A8-50D3-4414-828E-B577E1AF97ED}"/>
              </a:ext>
            </a:extLst>
          </p:cNvPr>
          <p:cNvSpPr/>
          <p:nvPr/>
        </p:nvSpPr>
        <p:spPr>
          <a:xfrm>
            <a:off x="2234829" y="1926077"/>
            <a:ext cx="336809" cy="3433864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31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2118235"/>
            <a:ext cx="4282626" cy="378338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03079" y="1711225"/>
            <a:ext cx="52529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B. </a:t>
            </a:r>
            <a:r>
              <a:rPr lang="it-IT" sz="1200" dirty="0" err="1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Frois</a:t>
            </a:r>
            <a:r>
              <a:rPr lang="it-IT" sz="1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and C.N. </a:t>
            </a:r>
            <a:r>
              <a:rPr lang="it-IT" sz="1200" dirty="0" err="1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Papanicolas</a:t>
            </a:r>
            <a:r>
              <a:rPr lang="it-IT" sz="1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Ann. </a:t>
            </a:r>
            <a:r>
              <a:rPr lang="it-IT" sz="1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Rev. </a:t>
            </a:r>
            <a:r>
              <a:rPr lang="it-IT" sz="1200" dirty="0" err="1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Nucl</a:t>
            </a:r>
            <a:r>
              <a:rPr lang="it-IT" sz="1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sz="1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Part. Sci. 37, 133 (1987)</a:t>
            </a:r>
            <a:endParaRPr lang="it-IT" sz="1200" dirty="0">
              <a:solidFill>
                <a:schemeClr val="tx1">
                  <a:lumMod val="9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25212" y="2865932"/>
            <a:ext cx="7466028" cy="246221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Deeply bound protons in the </a:t>
            </a:r>
            <a:r>
              <a:rPr lang="en-US" sz="2200" baseline="300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200" dirty="0">
                <a:solidFill>
                  <a:schemeClr val="tx1">
                    <a:lumMod val="9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Pb ground state largely unaffected by finite size and shell effect 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It behave as if they were in </a:t>
            </a:r>
            <a:r>
              <a:rPr lang="en-US" sz="2200" b="1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nuclear matter</a:t>
            </a:r>
          </a:p>
          <a:p>
            <a:pPr algn="just"/>
            <a:r>
              <a:rPr lang="en-US" altLang="ja-JP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altLang="ja-JP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The use of a </a:t>
            </a:r>
            <a:r>
              <a:rPr lang="en-US" altLang="ja-JP" sz="2200" baseline="30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altLang="ja-JP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Pb target appears to be uniquely suited to study </a:t>
            </a:r>
            <a:r>
              <a:rPr lang="it-IT" altLang="ja-JP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altLang="ja-JP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interactions in a uniform nuclear medium with </a:t>
            </a:r>
            <a:r>
              <a:rPr lang="en-US" altLang="ja-JP" sz="2200" b="1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large neutron excess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endParaRPr lang="it-IT" sz="22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1282B6-6751-4DD2-B1AD-ECF3B70F3CD1}"/>
              </a:ext>
            </a:extLst>
          </p:cNvPr>
          <p:cNvSpPr txBox="1"/>
          <p:nvPr/>
        </p:nvSpPr>
        <p:spPr>
          <a:xfrm>
            <a:off x="4201706" y="564485"/>
            <a:ext cx="7783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Λ in (almost) nuclear matter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607AA8-BE04-47F1-A52D-FA7A5EFD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926" y="296022"/>
            <a:ext cx="8610600" cy="866220"/>
          </a:xfrm>
        </p:spPr>
        <p:txBody>
          <a:bodyPr/>
          <a:lstStyle/>
          <a:p>
            <a:r>
              <a:rPr lang="en-US" altLang="ja-JP" dirty="0"/>
              <a:t>Toward precise spectroscopy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495D565-0724-449B-BD11-188A75EA4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32" y="1524016"/>
            <a:ext cx="6484582" cy="4634929"/>
          </a:xfr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2E5F08-9D35-4E2D-9615-58CA961B9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4" y="1470839"/>
            <a:ext cx="4000847" cy="4854361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86D3AC7-38E3-4BFE-8FD5-850534613F1D}"/>
              </a:ext>
            </a:extLst>
          </p:cNvPr>
          <p:cNvSpPr txBox="1">
            <a:spLocks/>
          </p:cNvSpPr>
          <p:nvPr/>
        </p:nvSpPr>
        <p:spPr>
          <a:xfrm>
            <a:off x="645642" y="6388440"/>
            <a:ext cx="4715517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700"/>
              <a:t>T. Hasegawa et al., Phys. Rev. C 53 (1996) 1210.</a:t>
            </a:r>
            <a:endParaRPr lang="ja-JP" altLang="en-US" sz="1700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FB4B9DA-20AC-4140-9C18-F8645B0EB99F}"/>
              </a:ext>
            </a:extLst>
          </p:cNvPr>
          <p:cNvSpPr/>
          <p:nvPr/>
        </p:nvSpPr>
        <p:spPr>
          <a:xfrm>
            <a:off x="6211166" y="6325200"/>
            <a:ext cx="514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T. Motoba, JPS Conf. Proc. 17, 011003 (2017) </a:t>
            </a: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8D0BD9-28AD-4BF3-9445-20A718027093}"/>
              </a:ext>
            </a:extLst>
          </p:cNvPr>
          <p:cNvSpPr txBox="1"/>
          <p:nvPr/>
        </p:nvSpPr>
        <p:spPr>
          <a:xfrm>
            <a:off x="6211166" y="4292389"/>
            <a:ext cx="160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5">
                    <a:lumMod val="75000"/>
                  </a:schemeClr>
                </a:solidFill>
              </a:rPr>
              <a:t>S/N = 21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0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DCAAC40A-2938-4834-97B5-7994C4371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43" y="143088"/>
            <a:ext cx="7841746" cy="63497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コンテンツ プレースホルダー 12">
            <a:extLst>
              <a:ext uri="{FF2B5EF4-FFF2-40B4-BE49-F238E27FC236}">
                <a16:creationId xmlns:a16="http://schemas.microsoft.com/office/drawing/2014/main" id="{EF45F01C-2F0E-44E3-854A-5704C0BB5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4" y="1865039"/>
            <a:ext cx="5314239" cy="4351338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5DDF70CE-73A9-4DD2-BF0C-0DF6659CA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16" y="-21159"/>
            <a:ext cx="6937373" cy="1325563"/>
          </a:xfrm>
        </p:spPr>
        <p:txBody>
          <a:bodyPr>
            <a:normAutofit fontScale="90000"/>
          </a:bodyPr>
          <a:lstStyle/>
          <a:p>
            <a:r>
              <a:rPr lang="en-US" altLang="ja-JP" cap="none" dirty="0"/>
              <a:t>ANSYS calc. </a:t>
            </a:r>
            <a:br>
              <a:rPr lang="en-US" altLang="ja-JP" cap="none" dirty="0"/>
            </a:br>
            <a:r>
              <a:rPr lang="en-US" altLang="ja-JP" cap="none" dirty="0"/>
              <a:t>w/ simple model</a:t>
            </a:r>
            <a:r>
              <a:rPr kumimoji="1" lang="en-US" altLang="ja-JP" cap="none" dirty="0"/>
              <a:t> (Pb target)</a:t>
            </a:r>
            <a:endParaRPr kumimoji="1" lang="ja-JP" altLang="en-US" cap="none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1E14E4C-C8A5-4ABA-B643-92A6ADA1169B}"/>
              </a:ext>
            </a:extLst>
          </p:cNvPr>
          <p:cNvSpPr/>
          <p:nvPr/>
        </p:nvSpPr>
        <p:spPr>
          <a:xfrm>
            <a:off x="7427018" y="2695904"/>
            <a:ext cx="1245477" cy="103264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57E8FAF-E8C7-4241-9DBE-1F2655845D9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398579" y="3212225"/>
            <a:ext cx="3028439" cy="5163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1691A6-2767-43AB-A1B4-052961F6E391}"/>
              </a:ext>
            </a:extLst>
          </p:cNvPr>
          <p:cNvSpPr txBox="1"/>
          <p:nvPr/>
        </p:nvSpPr>
        <p:spPr>
          <a:xfrm>
            <a:off x="9120013" y="2810149"/>
            <a:ext cx="2978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2060"/>
                </a:solidFill>
              </a:rPr>
              <a:t>Pb (200 mg/cm</a:t>
            </a:r>
            <a:r>
              <a:rPr kumimoji="1" lang="en-US" altLang="ja-JP" sz="2000" baseline="30000" dirty="0">
                <a:solidFill>
                  <a:srgbClr val="002060"/>
                </a:solidFill>
              </a:rPr>
              <a:t>2</a:t>
            </a:r>
            <a:r>
              <a:rPr kumimoji="1" lang="en-US" altLang="ja-JP" sz="2000" dirty="0">
                <a:solidFill>
                  <a:srgbClr val="002060"/>
                </a:solidFill>
              </a:rPr>
              <a:t>)</a:t>
            </a:r>
          </a:p>
          <a:p>
            <a:r>
              <a:rPr kumimoji="1" lang="en-US" altLang="ja-JP" sz="2000" dirty="0">
                <a:solidFill>
                  <a:srgbClr val="002060"/>
                </a:solidFill>
              </a:rPr>
              <a:t>Raster: 1.5 x 1.5 mm</a:t>
            </a:r>
            <a:r>
              <a:rPr kumimoji="1" lang="en-US" altLang="ja-JP" sz="2000" baseline="30000" dirty="0">
                <a:solidFill>
                  <a:srgbClr val="002060"/>
                </a:solidFill>
              </a:rPr>
              <a:t>2</a:t>
            </a:r>
          </a:p>
          <a:p>
            <a:r>
              <a:rPr kumimoji="1" lang="en-US" altLang="ja-JP" sz="2000" dirty="0">
                <a:solidFill>
                  <a:srgbClr val="002060"/>
                </a:solidFill>
              </a:rPr>
              <a:t>I = 25 </a:t>
            </a:r>
            <a:r>
              <a:rPr kumimoji="1" lang="en-US" altLang="ja-JP" sz="2000" dirty="0" err="1">
                <a:solidFill>
                  <a:srgbClr val="002060"/>
                </a:solidFill>
              </a:rPr>
              <a:t>μA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BC58755-D4F5-4517-A3A6-45424A0CCA88}"/>
              </a:ext>
            </a:extLst>
          </p:cNvPr>
          <p:cNvSpPr txBox="1">
            <a:spLocks/>
          </p:cNvSpPr>
          <p:nvPr/>
        </p:nvSpPr>
        <p:spPr>
          <a:xfrm>
            <a:off x="8902175" y="3990059"/>
            <a:ext cx="3097266" cy="551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cap="none" dirty="0">
                <a:solidFill>
                  <a:srgbClr val="C00000"/>
                </a:solidFill>
              </a:rPr>
              <a:t>T. Toyoda, Master’s thesis, Kyoto Univ. JFY2020</a:t>
            </a:r>
            <a:endParaRPr lang="ja-JP" altLang="en-US" sz="1800" cap="none" dirty="0">
              <a:solidFill>
                <a:srgbClr val="C00000"/>
              </a:solidFill>
            </a:endParaRPr>
          </a:p>
        </p:txBody>
      </p:sp>
      <p:sp>
        <p:nvSpPr>
          <p:cNvPr id="3" name="大かっこ 2">
            <a:extLst>
              <a:ext uri="{FF2B5EF4-FFF2-40B4-BE49-F238E27FC236}">
                <a16:creationId xmlns:a16="http://schemas.microsoft.com/office/drawing/2014/main" id="{C5482DCE-D9BA-4B6B-8846-3036B7F55778}"/>
              </a:ext>
            </a:extLst>
          </p:cNvPr>
          <p:cNvSpPr/>
          <p:nvPr/>
        </p:nvSpPr>
        <p:spPr>
          <a:xfrm>
            <a:off x="8999473" y="3825812"/>
            <a:ext cx="2978411" cy="768859"/>
          </a:xfrm>
          <a:prstGeom prst="bracketPair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9933BF-9FAA-4E94-B64E-972341E33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72" y="4758918"/>
            <a:ext cx="1280271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02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44B6B566-B1AD-4A8A-991E-EBDD2A69EE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81663">
            <a:off x="641539" y="-1407044"/>
            <a:ext cx="4119498" cy="58323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2B7C2AA-87DC-449E-9CE7-AE8A3B842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083" y="250327"/>
            <a:ext cx="8610600" cy="1293028"/>
          </a:xfrm>
        </p:spPr>
        <p:txBody>
          <a:bodyPr/>
          <a:lstStyle/>
          <a:p>
            <a:r>
              <a:rPr lang="en-US" altLang="ja-JP" dirty="0"/>
              <a:t>Accidental </a:t>
            </a:r>
            <a:r>
              <a:rPr kumimoji="1" lang="en-US" altLang="ja-JP" dirty="0"/>
              <a:t>Rate estimations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8EE4AD-F1EB-42EE-B865-62353D0B27C2}"/>
              </a:ext>
            </a:extLst>
          </p:cNvPr>
          <p:cNvSpPr txBox="1"/>
          <p:nvPr/>
        </p:nvSpPr>
        <p:spPr>
          <a:xfrm>
            <a:off x="5768594" y="2931430"/>
            <a:ext cx="551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(K. Katayama, Master’s Thesis, Kyoto Univ. 2020)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50FC13-91D9-44EE-9B9E-9DB89B9C92B7}"/>
              </a:ext>
            </a:extLst>
          </p:cNvPr>
          <p:cNvSpPr txBox="1"/>
          <p:nvPr/>
        </p:nvSpPr>
        <p:spPr>
          <a:xfrm>
            <a:off x="5684812" y="2605091"/>
            <a:ext cx="659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Geant4 (PCS+HRS+HKS) + Physics Event Generators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060831C9-58A0-45E3-980F-B2676E0E63C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143583" y="3557239"/>
              <a:ext cx="11698275" cy="2773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61712">
                      <a:extLst>
                        <a:ext uri="{9D8B030D-6E8A-4147-A177-3AD203B41FA5}">
                          <a16:colId xmlns:a16="http://schemas.microsoft.com/office/drawing/2014/main" val="2704155882"/>
                        </a:ext>
                      </a:extLst>
                    </a:gridCol>
                    <a:gridCol w="1625595">
                      <a:extLst>
                        <a:ext uri="{9D8B030D-6E8A-4147-A177-3AD203B41FA5}">
                          <a16:colId xmlns:a16="http://schemas.microsoft.com/office/drawing/2014/main" val="2441847255"/>
                        </a:ext>
                      </a:extLst>
                    </a:gridCol>
                    <a:gridCol w="1798572">
                      <a:extLst>
                        <a:ext uri="{9D8B030D-6E8A-4147-A177-3AD203B41FA5}">
                          <a16:colId xmlns:a16="http://schemas.microsoft.com/office/drawing/2014/main" val="2679872724"/>
                        </a:ext>
                      </a:extLst>
                    </a:gridCol>
                    <a:gridCol w="1118440">
                      <a:extLst>
                        <a:ext uri="{9D8B030D-6E8A-4147-A177-3AD203B41FA5}">
                          <a16:colId xmlns:a16="http://schemas.microsoft.com/office/drawing/2014/main" val="1661821936"/>
                        </a:ext>
                      </a:extLst>
                    </a:gridCol>
                    <a:gridCol w="853943">
                      <a:extLst>
                        <a:ext uri="{9D8B030D-6E8A-4147-A177-3AD203B41FA5}">
                          <a16:colId xmlns:a16="http://schemas.microsoft.com/office/drawing/2014/main" val="262669689"/>
                        </a:ext>
                      </a:extLst>
                    </a:gridCol>
                    <a:gridCol w="763260">
                      <a:extLst>
                        <a:ext uri="{9D8B030D-6E8A-4147-A177-3AD203B41FA5}">
                          <a16:colId xmlns:a16="http://schemas.microsoft.com/office/drawing/2014/main" val="801710730"/>
                        </a:ext>
                      </a:extLst>
                    </a:gridCol>
                    <a:gridCol w="1654988">
                      <a:extLst>
                        <a:ext uri="{9D8B030D-6E8A-4147-A177-3AD203B41FA5}">
                          <a16:colId xmlns:a16="http://schemas.microsoft.com/office/drawing/2014/main" val="3151325013"/>
                        </a:ext>
                      </a:extLst>
                    </a:gridCol>
                    <a:gridCol w="2221765">
                      <a:extLst>
                        <a:ext uri="{9D8B030D-6E8A-4147-A177-3AD203B41FA5}">
                          <a16:colId xmlns:a16="http://schemas.microsoft.com/office/drawing/2014/main" val="15331246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Target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Thickness (mg/cm</a:t>
                          </a:r>
                          <a:r>
                            <a:rPr kumimoji="1" lang="en-US" altLang="ja-JP" baseline="30000" dirty="0">
                              <a:solidFill>
                                <a:sysClr val="windowText" lastClr="000000"/>
                              </a:solidFill>
                            </a:rPr>
                            <a:t>2</a:t>
                          </a:r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Beam Current (</a:t>
                          </a:r>
                          <a:r>
                            <a:rPr kumimoji="1" lang="en-US" altLang="ja-JP" dirty="0" err="1">
                              <a:solidFill>
                                <a:sysClr val="windowText" lastClr="000000"/>
                              </a:solidFill>
                            </a:rPr>
                            <a:t>μA</a:t>
                          </a:r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e’ 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p 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π 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Acc. rate</a:t>
                          </a:r>
                        </a:p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Acc. rate w/ </a:t>
                          </a:r>
                          <a:r>
                            <a:rPr kumimoji="1" lang="en-US" altLang="ja-JP" dirty="0" err="1">
                              <a:solidFill>
                                <a:sysClr val="windowText" lastClr="000000"/>
                              </a:solidFill>
                            </a:rPr>
                            <a:t>Chernkovs</a:t>
                          </a:r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 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01141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kumimoji="1" lang="en-US" altLang="ja-JP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ja-JP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100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100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21.5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56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71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0.4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0.023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1951764"/>
                      </a:ext>
                    </a:extLst>
                  </a:tr>
                  <a:tr h="3529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kumimoji="1" lang="en-US" altLang="ja-JP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kumimoji="1" lang="en-US" altLang="ja-JP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Ca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100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50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64.5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48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71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1.2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0.060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68586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kumimoji="1" lang="en-US" altLang="ja-JP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kumimoji="1" lang="en-US" altLang="ja-JP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>
                              <a:solidFill>
                                <a:sysClr val="windowText" lastClr="000000"/>
                              </a:solidFill>
                            </a:rPr>
                            <a:t>100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25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97.0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0.8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0.041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4662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kumimoji="1" lang="en-US" altLang="ja-JP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sPre>
                            </m:oMath>
                          </a14:m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kumimoji="1" lang="en-US" altLang="ja-JP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27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Al</m:t>
                                  </m:r>
                                </m:e>
                              </m:sPre>
                            </m:oMath>
                          </a14:m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37+160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50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71.8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95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170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2.8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0.13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19307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kumimoji="1" lang="en-US" altLang="ja-JP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sPre>
                            </m:oMath>
                          </a14:m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kumimoji="1" lang="en-US" altLang="ja-JP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27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Al</m:t>
                                  </m:r>
                                </m:e>
                              </m:sPre>
                            </m:oMath>
                          </a14:m>
                          <a:endParaRPr kumimoji="1" lang="ja-JP" altLang="en-US" i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74+160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50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74.0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112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197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3.4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0.16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97562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060831C9-58A0-45E3-980F-B2676E0E63C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98783926"/>
                  </p:ext>
                </p:extLst>
              </p:nvPr>
            </p:nvGraphicFramePr>
            <p:xfrm>
              <a:off x="143583" y="3557239"/>
              <a:ext cx="11698275" cy="2773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61712">
                      <a:extLst>
                        <a:ext uri="{9D8B030D-6E8A-4147-A177-3AD203B41FA5}">
                          <a16:colId xmlns:a16="http://schemas.microsoft.com/office/drawing/2014/main" val="2704155882"/>
                        </a:ext>
                      </a:extLst>
                    </a:gridCol>
                    <a:gridCol w="1625595">
                      <a:extLst>
                        <a:ext uri="{9D8B030D-6E8A-4147-A177-3AD203B41FA5}">
                          <a16:colId xmlns:a16="http://schemas.microsoft.com/office/drawing/2014/main" val="2441847255"/>
                        </a:ext>
                      </a:extLst>
                    </a:gridCol>
                    <a:gridCol w="1798572">
                      <a:extLst>
                        <a:ext uri="{9D8B030D-6E8A-4147-A177-3AD203B41FA5}">
                          <a16:colId xmlns:a16="http://schemas.microsoft.com/office/drawing/2014/main" val="2679872724"/>
                        </a:ext>
                      </a:extLst>
                    </a:gridCol>
                    <a:gridCol w="1118440">
                      <a:extLst>
                        <a:ext uri="{9D8B030D-6E8A-4147-A177-3AD203B41FA5}">
                          <a16:colId xmlns:a16="http://schemas.microsoft.com/office/drawing/2014/main" val="1661821936"/>
                        </a:ext>
                      </a:extLst>
                    </a:gridCol>
                    <a:gridCol w="853943">
                      <a:extLst>
                        <a:ext uri="{9D8B030D-6E8A-4147-A177-3AD203B41FA5}">
                          <a16:colId xmlns:a16="http://schemas.microsoft.com/office/drawing/2014/main" val="262669689"/>
                        </a:ext>
                      </a:extLst>
                    </a:gridCol>
                    <a:gridCol w="763260">
                      <a:extLst>
                        <a:ext uri="{9D8B030D-6E8A-4147-A177-3AD203B41FA5}">
                          <a16:colId xmlns:a16="http://schemas.microsoft.com/office/drawing/2014/main" val="801710730"/>
                        </a:ext>
                      </a:extLst>
                    </a:gridCol>
                    <a:gridCol w="1654988">
                      <a:extLst>
                        <a:ext uri="{9D8B030D-6E8A-4147-A177-3AD203B41FA5}">
                          <a16:colId xmlns:a16="http://schemas.microsoft.com/office/drawing/2014/main" val="3151325013"/>
                        </a:ext>
                      </a:extLst>
                    </a:gridCol>
                    <a:gridCol w="2221765">
                      <a:extLst>
                        <a:ext uri="{9D8B030D-6E8A-4147-A177-3AD203B41FA5}">
                          <a16:colId xmlns:a16="http://schemas.microsoft.com/office/drawing/2014/main" val="153312466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Target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Thickness (mg/cm</a:t>
                          </a:r>
                          <a:r>
                            <a:rPr kumimoji="1" lang="en-US" altLang="ja-JP" baseline="30000" dirty="0">
                              <a:solidFill>
                                <a:sysClr val="windowText" lastClr="000000"/>
                              </a:solidFill>
                            </a:rPr>
                            <a:t>2</a:t>
                          </a:r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Beam Current (</a:t>
                          </a:r>
                          <a:r>
                            <a:rPr kumimoji="1" lang="en-US" altLang="ja-JP" dirty="0" err="1">
                              <a:solidFill>
                                <a:sysClr val="windowText" lastClr="000000"/>
                              </a:solidFill>
                            </a:rPr>
                            <a:t>μA</a:t>
                          </a:r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e’ 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p 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π 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Acc. rate</a:t>
                          </a:r>
                        </a:p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Acc. rate w/ </a:t>
                          </a:r>
                          <a:r>
                            <a:rPr kumimoji="1" lang="en-US" altLang="ja-JP" dirty="0" err="1">
                              <a:solidFill>
                                <a:sysClr val="windowText" lastClr="000000"/>
                              </a:solidFill>
                            </a:rPr>
                            <a:t>Chernkovs</a:t>
                          </a:r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 (kHz)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0114100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366" t="-157143" r="-604029" b="-4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100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100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21.5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56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71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0.4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0.023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1951764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366" t="-253521" r="-604029" b="-323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100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50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64.5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48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71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1.2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0.060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6858646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366" t="-358571" r="-60402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>
                              <a:solidFill>
                                <a:sysClr val="windowText" lastClr="000000"/>
                              </a:solidFill>
                            </a:rPr>
                            <a:t>100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25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97.0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22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33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0.8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0.041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4662261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366" t="-458571" r="-604029" b="-1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37+160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50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71.8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95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170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2.8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0.13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193076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366" t="-558571" r="-604029" b="-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74+160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dirty="0">
                              <a:solidFill>
                                <a:sysClr val="windowText" lastClr="000000"/>
                              </a:solidFill>
                            </a:rPr>
                            <a:t>50</a:t>
                          </a:r>
                          <a:endParaRPr kumimoji="1" lang="ja-JP" alt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74.0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112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197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3.4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200" b="1" dirty="0"/>
                            <a:t>0.16</a:t>
                          </a:r>
                          <a:endParaRPr kumimoji="1" lang="ja-JP" altLang="en-US" sz="22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97562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0E075971-B6FF-47A9-A092-0C76E7837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07" y="1349747"/>
            <a:ext cx="999981" cy="11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58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E658DF-D7DA-4E5D-8824-9A8708DA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912" y="-55504"/>
            <a:ext cx="8610600" cy="1293028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A1DB85-CCAB-4591-A225-2777A39FC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884" y="3240613"/>
            <a:ext cx="7747987" cy="3031339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Spectrometer system</a:t>
            </a:r>
          </a:p>
          <a:p>
            <a:pPr lvl="1"/>
            <a:r>
              <a:rPr kumimoji="1" lang="en-US" altLang="ja-JP" dirty="0"/>
              <a:t>PCS was constructed </a:t>
            </a:r>
            <a:r>
              <a:rPr kumimoji="1" lang="en-US" altLang="ja-JP" dirty="0">
                <a:sym typeface="Wingdings" panose="05000000000000000000" pitchFamily="2" charset="2"/>
              </a:rPr>
              <a:t> </a:t>
            </a:r>
            <a:r>
              <a:rPr kumimoji="1" lang="en-US" altLang="ja-JP" dirty="0">
                <a:solidFill>
                  <a:srgbClr val="FFFF00"/>
                </a:solidFill>
              </a:rPr>
              <a:t>needs to be transported to JLab</a:t>
            </a:r>
          </a:p>
          <a:p>
            <a:pPr lvl="1"/>
            <a:r>
              <a:rPr kumimoji="1" lang="en-US" altLang="ja-JP" dirty="0">
                <a:solidFill>
                  <a:srgbClr val="FFFF00"/>
                </a:solidFill>
              </a:rPr>
              <a:t>HKS base design/construction</a:t>
            </a:r>
          </a:p>
          <a:p>
            <a:r>
              <a:rPr lang="en-US" altLang="ja-JP" dirty="0"/>
              <a:t>Detectors</a:t>
            </a:r>
          </a:p>
          <a:p>
            <a:pPr lvl="1"/>
            <a:r>
              <a:rPr lang="en-US" altLang="ja-JP" dirty="0"/>
              <a:t>New WC </a:t>
            </a:r>
            <a:r>
              <a:rPr lang="en-US" altLang="ja-JP" dirty="0">
                <a:sym typeface="Wingdings" panose="05000000000000000000" pitchFamily="2" charset="2"/>
              </a:rPr>
              <a:t> Design was done (Master’s thesis, Tohoku Univ. JFY2020)</a:t>
            </a:r>
          </a:p>
          <a:p>
            <a:pPr lvl="1"/>
            <a:r>
              <a:rPr lang="en-US" altLang="ja-JP" dirty="0">
                <a:solidFill>
                  <a:srgbClr val="FFFF00"/>
                </a:solidFill>
              </a:rPr>
              <a:t>Need detectors’ commissioning</a:t>
            </a:r>
          </a:p>
          <a:p>
            <a:r>
              <a:rPr kumimoji="1" lang="en-US" altLang="ja-JP" dirty="0"/>
              <a:t>Target</a:t>
            </a:r>
          </a:p>
          <a:p>
            <a:pPr lvl="1"/>
            <a:r>
              <a:rPr lang="en-US" altLang="ja-JP" dirty="0"/>
              <a:t>Basic concept to integrate solids and He targets was agreed</a:t>
            </a:r>
          </a:p>
          <a:p>
            <a:pPr marL="457200" lvl="1" indent="0">
              <a:buNone/>
            </a:pPr>
            <a:r>
              <a:rPr lang="en-US" altLang="ja-JP" dirty="0"/>
              <a:t> </a:t>
            </a:r>
            <a:r>
              <a:rPr lang="en-US" altLang="ja-JP" dirty="0">
                <a:solidFill>
                  <a:srgbClr val="FFFF00"/>
                </a:solidFill>
                <a:sym typeface="Wingdings" panose="05000000000000000000" pitchFamily="2" charset="2"/>
              </a:rPr>
              <a:t> Detailed</a:t>
            </a:r>
            <a:r>
              <a:rPr lang="en-US" altLang="ja-JP" dirty="0">
                <a:solidFill>
                  <a:srgbClr val="FFFF00"/>
                </a:solidFill>
              </a:rPr>
              <a:t> design with JLab target group will be done</a:t>
            </a:r>
          </a:p>
          <a:p>
            <a:r>
              <a:rPr kumimoji="1" lang="en-US" altLang="ja-JP" dirty="0"/>
              <a:t>Software</a:t>
            </a:r>
          </a:p>
          <a:p>
            <a:pPr lvl="1"/>
            <a:r>
              <a:rPr lang="en-US" altLang="ja-JP" dirty="0"/>
              <a:t>Geant4 </a:t>
            </a:r>
            <a:r>
              <a:rPr lang="en-US" altLang="ja-JP" dirty="0">
                <a:sym typeface="Wingdings" panose="05000000000000000000" pitchFamily="2" charset="2"/>
              </a:rPr>
              <a:t> Trigger rate / yield / resolutions were estimated</a:t>
            </a:r>
          </a:p>
          <a:p>
            <a:pPr lvl="1"/>
            <a:r>
              <a:rPr lang="en-US" altLang="ja-JP" dirty="0">
                <a:solidFill>
                  <a:srgbClr val="FFFF00"/>
                </a:solidFill>
              </a:rPr>
              <a:t>FPGA </a:t>
            </a:r>
            <a:r>
              <a:rPr lang="en-US" altLang="ja-JP" dirty="0">
                <a:solidFill>
                  <a:srgbClr val="FFFF00"/>
                </a:solidFill>
                <a:sym typeface="Wingdings" panose="05000000000000000000" pitchFamily="2" charset="2"/>
              </a:rPr>
              <a:t> Being developed (Master’s thesis, Kyoto Univ. JFY2020)</a:t>
            </a:r>
          </a:p>
          <a:p>
            <a:pPr lvl="1"/>
            <a:r>
              <a:rPr kumimoji="1" lang="en-US" altLang="ja-JP" dirty="0">
                <a:solidFill>
                  <a:srgbClr val="FFFF00"/>
                </a:solidFill>
              </a:rPr>
              <a:t>Analyzer needs to be developed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795DF484-D95D-473B-8774-743435DDDA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8958" y="1237524"/>
                <a:ext cx="9874084" cy="1738312"/>
              </a:xfrm>
              <a:prstGeom prst="rect">
                <a:avLst/>
              </a:prstGeom>
              <a:solidFill>
                <a:srgbClr val="FFFF00"/>
              </a:solidFill>
              <a:ln w="57150">
                <a:solidFill>
                  <a:srgbClr val="002060"/>
                </a:solidFill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E12-17-003</a:t>
                </a:r>
                <a:r>
                  <a:rPr lang="ja-JP" altLang="en-U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sPre>
                  </m:oMath>
                </a14:m>
                <a:r>
                  <a:rPr lang="en-US" altLang="ja-JP" sz="2000" dirty="0">
                    <a:solidFill>
                      <a:schemeClr val="bg1"/>
                    </a:solidFill>
                  </a:rPr>
                  <a:t>): </a:t>
                </a:r>
                <a:r>
                  <a:rPr lang="en-US" altLang="ja-JP" sz="2000" dirty="0" err="1">
                    <a:solidFill>
                      <a:schemeClr val="bg1"/>
                    </a:solidFill>
                  </a:rPr>
                  <a:t>nnΛ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 puzzle, ΛN interaction</a:t>
                </a:r>
                <a:endParaRPr lang="en-US" altLang="ja-JP" sz="2000" dirty="0">
                  <a:solidFill>
                    <a:sysClr val="windowText" lastClr="000000"/>
                  </a:solidFill>
                </a:endParaRPr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C12-19-002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): hypertriton puzzle, CSB issue = </a:t>
                </a:r>
                <a:r>
                  <a:rPr lang="en-US" altLang="ja-JP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25 days (requesting)</a:t>
                </a:r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E12-15-008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</m:oMath>
                </a14:m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): ΛNN isospin interaction = </a:t>
                </a:r>
                <a:r>
                  <a:rPr lang="en-US" altLang="ja-JP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28 days (approved)</a:t>
                </a:r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E12-20-013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Tl</m:t>
                        </m:r>
                      </m:e>
                    </m:sPre>
                  </m:oMath>
                </a14:m>
                <a:r>
                  <a:rPr lang="en-US" altLang="ja-JP" sz="2000" dirty="0">
                    <a:solidFill>
                      <a:sysClr val="windowText" lastClr="000000"/>
                    </a:solidFill>
                  </a:rPr>
                  <a:t>): ΛNN 3BF in uniform nuclear medium = </a:t>
                </a:r>
                <a:r>
                  <a:rPr lang="en-US" altLang="ja-JP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20 days (approved)</a:t>
                </a:r>
              </a:p>
              <a:p>
                <a:pPr marL="514350" indent="-514350">
                  <a:buFont typeface="+mj-ea"/>
                  <a:buAutoNum type="circleNumDbPlain"/>
                </a:pPr>
                <a:endParaRPr lang="ja-JP" altLang="en-US" sz="20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795DF484-D95D-473B-8774-743435DDD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958" y="1237524"/>
                <a:ext cx="9874084" cy="1738312"/>
              </a:xfrm>
              <a:prstGeom prst="rect">
                <a:avLst/>
              </a:prstGeom>
              <a:blipFill>
                <a:blip r:embed="rId2"/>
                <a:stretch>
                  <a:fillRect l="-61" t="-1701"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矢印: 右 4">
            <a:extLst>
              <a:ext uri="{FF2B5EF4-FFF2-40B4-BE49-F238E27FC236}">
                <a16:creationId xmlns:a16="http://schemas.microsoft.com/office/drawing/2014/main" id="{F3792A09-CCAC-4A1D-B3B9-5358A3BB3C0F}"/>
              </a:ext>
            </a:extLst>
          </p:cNvPr>
          <p:cNvSpPr/>
          <p:nvPr/>
        </p:nvSpPr>
        <p:spPr>
          <a:xfrm>
            <a:off x="8104694" y="4534888"/>
            <a:ext cx="476093" cy="43075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D9CD6EE-4061-4B2A-B2BA-F4A73D48C48A}"/>
              </a:ext>
            </a:extLst>
          </p:cNvPr>
          <p:cNvSpPr txBox="1"/>
          <p:nvPr/>
        </p:nvSpPr>
        <p:spPr>
          <a:xfrm>
            <a:off x="8825871" y="4488585"/>
            <a:ext cx="26989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Ready by 2022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548633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7C3636-8DED-4AD2-A5F6-7A281DB29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36" y="3099011"/>
            <a:ext cx="8610600" cy="1293028"/>
          </a:xfrm>
        </p:spPr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9561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598DDF-FD87-43DF-A98A-1A2EFC37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5" y="51730"/>
            <a:ext cx="5522410" cy="982585"/>
          </a:xfrm>
        </p:spPr>
        <p:txBody>
          <a:bodyPr/>
          <a:lstStyle/>
          <a:p>
            <a:r>
              <a:rPr kumimoji="1" lang="en-US" altLang="ja-JP" dirty="0"/>
              <a:t>Experimental Setup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9BBEBE-3DDA-41D9-A8DF-6CA682C7A9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100" y="1289242"/>
                <a:ext cx="6003259" cy="2459795"/>
              </a:xfrm>
            </p:spPr>
            <p:txBody>
              <a:bodyPr>
                <a:normAutofit fontScale="92500"/>
              </a:bodyPr>
              <a:lstStyle/>
              <a:p>
                <a:pPr>
                  <a:buFont typeface="Wingdings" panose="05000000000000000000" pitchFamily="2" charset="2"/>
                  <a:buChar char="p"/>
                </a:pPr>
                <a:r>
                  <a:rPr kumimoji="1" lang="en-US" altLang="ja-JP" dirty="0"/>
                  <a:t> Same as E12-15-008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40,48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sPre>
                  </m:oMath>
                </a14:m>
                <a:r>
                  <a:rPr kumimoji="1" lang="en-US" altLang="ja-JP" dirty="0"/>
                  <a:t>)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kumimoji="1" lang="en-US" altLang="ja-JP" dirty="0"/>
                  <a:t> PCS </a:t>
                </a:r>
                <a:r>
                  <a:rPr kumimoji="1" lang="en-US" altLang="ja-JP" dirty="0"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dirty="0"/>
                  <a:t>constructed in Japan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ja-JP" dirty="0"/>
                  <a:t> Proposed</a:t>
                </a:r>
                <a:r>
                  <a:rPr kumimoji="1" lang="en-US" altLang="ja-JP" dirty="0"/>
                  <a:t> targets</a:t>
                </a:r>
              </a:p>
              <a:p>
                <a:pPr lvl="1"/>
                <a:r>
                  <a:rPr kumimoji="1" lang="en-US" altLang="ja-JP" dirty="0"/>
                  <a:t>Physics: </a:t>
                </a:r>
                <a:r>
                  <a:rPr kumimoji="1" lang="en-US" altLang="ja-JP" baseline="30000" dirty="0"/>
                  <a:t>3</a:t>
                </a:r>
                <a:r>
                  <a:rPr lang="en-US" altLang="ja-JP" dirty="0"/>
                  <a:t>He, </a:t>
                </a:r>
                <a:r>
                  <a:rPr lang="en-US" altLang="ja-JP" baseline="30000" dirty="0"/>
                  <a:t>4</a:t>
                </a:r>
                <a:r>
                  <a:rPr lang="en-US" altLang="ja-JP" dirty="0"/>
                  <a:t>He gases</a:t>
                </a:r>
              </a:p>
              <a:p>
                <a:pPr lvl="1"/>
                <a:r>
                  <a:rPr lang="en-US" altLang="ja-JP" dirty="0"/>
                  <a:t>Calibration: </a:t>
                </a:r>
                <a:r>
                  <a:rPr lang="en-US" altLang="ja-JP" baseline="30000" dirty="0"/>
                  <a:t>1</a:t>
                </a:r>
                <a:r>
                  <a:rPr lang="en-US" altLang="ja-JP" dirty="0"/>
                  <a:t>H gas, Multi-C, Empty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kumimoji="1" lang="en-US" altLang="ja-JP" dirty="0"/>
                  <a:t> Target ladder may be separated from others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9BBEBE-3DDA-41D9-A8DF-6CA682C7A9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100" y="1289242"/>
                <a:ext cx="6003259" cy="2459795"/>
              </a:xfrm>
              <a:blipFill>
                <a:blip r:embed="rId2"/>
                <a:stretch>
                  <a:fillRect l="-914" t="-1733" r="-8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D5D2FF51-EDBC-4F35-978C-8D01F5F51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97" y="1264153"/>
            <a:ext cx="5424267" cy="474423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B982BBD-7ECC-4EC2-8FE9-0E381A2F6032}"/>
              </a:ext>
            </a:extLst>
          </p:cNvPr>
          <p:cNvGrpSpPr/>
          <p:nvPr/>
        </p:nvGrpSpPr>
        <p:grpSpPr>
          <a:xfrm>
            <a:off x="393060" y="3767011"/>
            <a:ext cx="5240211" cy="2932954"/>
            <a:chOff x="393060" y="3690811"/>
            <a:chExt cx="5240211" cy="2932954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3F764C7-3BE8-4EEF-BD50-6FF06DBC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60" y="3690811"/>
              <a:ext cx="5240211" cy="2932954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C37E2C4-8255-43DE-86D3-2A777F9E8CC8}"/>
                </a:ext>
              </a:extLst>
            </p:cNvPr>
            <p:cNvSpPr txBox="1"/>
            <p:nvPr/>
          </p:nvSpPr>
          <p:spPr>
            <a:xfrm>
              <a:off x="393060" y="6223655"/>
              <a:ext cx="5001900" cy="369332"/>
            </a:xfrm>
            <a:prstGeom prst="rect">
              <a:avLst/>
            </a:prstGeom>
            <a:solidFill>
              <a:schemeClr val="bg1">
                <a:lumMod val="50000"/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C000"/>
                  </a:solidFill>
                </a:rPr>
                <a:t>PCS @ TOKIN, Sendai, Japan (March 2020)</a:t>
              </a:r>
              <a:endParaRPr kumimoji="1" lang="ja-JP" altLang="en-US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90EBA3-E761-40BA-85EB-2014D121FAD6}"/>
              </a:ext>
            </a:extLst>
          </p:cNvPr>
          <p:cNvSpPr txBox="1"/>
          <p:nvPr/>
        </p:nvSpPr>
        <p:spPr>
          <a:xfrm>
            <a:off x="5927964" y="6022856"/>
            <a:ext cx="6096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HKS magnet:</a:t>
            </a:r>
            <a:r>
              <a:rPr kumimoji="1" lang="en-US" altLang="ja-JP" dirty="0">
                <a:solidFill>
                  <a:schemeClr val="bg1"/>
                </a:solidFill>
              </a:rPr>
              <a:t> Y. </a:t>
            </a:r>
            <a:r>
              <a:rPr kumimoji="1" lang="en-US" altLang="ja-JP" dirty="0" err="1">
                <a:solidFill>
                  <a:schemeClr val="bg1"/>
                </a:solidFill>
              </a:rPr>
              <a:t>Fujii</a:t>
            </a:r>
            <a:r>
              <a:rPr kumimoji="1" lang="en-US" altLang="ja-JP" dirty="0">
                <a:solidFill>
                  <a:schemeClr val="bg1"/>
                </a:solidFill>
              </a:rPr>
              <a:t> et al., NIMA 795 (2015) 351—363</a:t>
            </a:r>
          </a:p>
          <a:p>
            <a:r>
              <a:rPr lang="en-US" altLang="ja-JP" b="1" dirty="0">
                <a:solidFill>
                  <a:schemeClr val="bg1"/>
                </a:solidFill>
              </a:rPr>
              <a:t>Kaon ID:</a:t>
            </a:r>
            <a:r>
              <a:rPr lang="en-US" altLang="ja-JP" dirty="0">
                <a:solidFill>
                  <a:schemeClr val="bg1"/>
                </a:solidFill>
              </a:rPr>
              <a:t> TG et al., NIMA 729 (2013) 816—824</a:t>
            </a:r>
            <a:r>
              <a:rPr kumimoji="1" lang="en-US" altLang="ja-JP" dirty="0">
                <a:solidFill>
                  <a:schemeClr val="bg1"/>
                </a:solidFill>
              </a:rPr>
              <a:t>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7ADA62-1938-446B-9047-510B841382EC}"/>
              </a:ext>
            </a:extLst>
          </p:cNvPr>
          <p:cNvSpPr txBox="1"/>
          <p:nvPr/>
        </p:nvSpPr>
        <p:spPr>
          <a:xfrm>
            <a:off x="6896188" y="4214866"/>
            <a:ext cx="1930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solidFill>
                  <a:schemeClr val="bg1"/>
                </a:solidFill>
              </a:rPr>
              <a:t>New magnet</a:t>
            </a:r>
            <a:endParaRPr kumimoji="1" lang="ja-JP" altLang="en-US" sz="2500" dirty="0">
              <a:solidFill>
                <a:schemeClr val="bg1"/>
              </a:solidFill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EE392270-6F5E-42D2-BA93-D7FC4F15AE1D}"/>
              </a:ext>
            </a:extLst>
          </p:cNvPr>
          <p:cNvGrpSpPr/>
          <p:nvPr/>
        </p:nvGrpSpPr>
        <p:grpSpPr>
          <a:xfrm>
            <a:off x="5927964" y="51730"/>
            <a:ext cx="3547852" cy="1423489"/>
            <a:chOff x="6490158" y="-29587"/>
            <a:chExt cx="3547852" cy="1423489"/>
          </a:xfrm>
        </p:grpSpPr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EBF01DCA-4858-43D2-AA7C-A242D59287B0}"/>
                </a:ext>
              </a:extLst>
            </p:cNvPr>
            <p:cNvSpPr/>
            <p:nvPr/>
          </p:nvSpPr>
          <p:spPr>
            <a:xfrm>
              <a:off x="6490158" y="0"/>
              <a:ext cx="3501335" cy="13939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C45C1695-652D-498F-992A-7BEAE2756592}"/>
                </a:ext>
              </a:extLst>
            </p:cNvPr>
            <p:cNvSpPr/>
            <p:nvPr/>
          </p:nvSpPr>
          <p:spPr>
            <a:xfrm>
              <a:off x="8132246" y="680227"/>
              <a:ext cx="331527" cy="561940"/>
            </a:xfrm>
            <a:prstGeom prst="ellipse">
              <a:avLst/>
            </a:prstGeom>
            <a:solidFill>
              <a:schemeClr val="bg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DE5A8FB9-2818-4848-8137-EDD1FEC66902}"/>
                </a:ext>
              </a:extLst>
            </p:cNvPr>
            <p:cNvCxnSpPr>
              <a:cxnSpLocks/>
            </p:cNvCxnSpPr>
            <p:nvPr/>
          </p:nvCxnSpPr>
          <p:spPr>
            <a:xfrm>
              <a:off x="7263169" y="888556"/>
              <a:ext cx="212615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F9F8B7C-101C-465A-BF7E-D1F996F68A82}"/>
                </a:ext>
              </a:extLst>
            </p:cNvPr>
            <p:cNvCxnSpPr>
              <a:cxnSpLocks/>
            </p:cNvCxnSpPr>
            <p:nvPr/>
          </p:nvCxnSpPr>
          <p:spPr>
            <a:xfrm>
              <a:off x="7263169" y="974050"/>
              <a:ext cx="214846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10898CE4-37D2-4A3D-AE06-71A61B0F34E4}"/>
                </a:ext>
              </a:extLst>
            </p:cNvPr>
            <p:cNvCxnSpPr>
              <a:cxnSpLocks/>
            </p:cNvCxnSpPr>
            <p:nvPr/>
          </p:nvCxnSpPr>
          <p:spPr>
            <a:xfrm>
              <a:off x="7263169" y="1059544"/>
              <a:ext cx="214846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FF0D9F5C-1A74-4006-AC40-C79318083730}"/>
                </a:ext>
              </a:extLst>
            </p:cNvPr>
            <p:cNvCxnSpPr>
              <a:cxnSpLocks/>
            </p:cNvCxnSpPr>
            <p:nvPr/>
          </p:nvCxnSpPr>
          <p:spPr>
            <a:xfrm>
              <a:off x="7263169" y="512959"/>
              <a:ext cx="498080" cy="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A9FCC228-41E4-41DC-B3F8-571D925E48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0489" y="116061"/>
              <a:ext cx="966920" cy="39318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フリーフォーム: 図形 21">
              <a:extLst>
                <a:ext uri="{FF2B5EF4-FFF2-40B4-BE49-F238E27FC236}">
                  <a16:creationId xmlns:a16="http://schemas.microsoft.com/office/drawing/2014/main" id="{52AC608A-1BBD-4C5D-A70A-EA017C229A52}"/>
                </a:ext>
              </a:extLst>
            </p:cNvPr>
            <p:cNvSpPr/>
            <p:nvPr/>
          </p:nvSpPr>
          <p:spPr>
            <a:xfrm>
              <a:off x="7761249" y="470477"/>
              <a:ext cx="457200" cy="376913"/>
            </a:xfrm>
            <a:custGeom>
              <a:avLst/>
              <a:gdLst>
                <a:gd name="connsiteX0" fmla="*/ 0 w 432781"/>
                <a:gd name="connsiteY0" fmla="*/ 64783 h 377017"/>
                <a:gd name="connsiteX1" fmla="*/ 178420 w 432781"/>
                <a:gd name="connsiteY1" fmla="*/ 9026 h 377017"/>
                <a:gd name="connsiteX2" fmla="*/ 44605 w 432781"/>
                <a:gd name="connsiteY2" fmla="*/ 232051 h 377017"/>
                <a:gd name="connsiteX3" fmla="*/ 245327 w 432781"/>
                <a:gd name="connsiteY3" fmla="*/ 87085 h 377017"/>
                <a:gd name="connsiteX4" fmla="*/ 133815 w 432781"/>
                <a:gd name="connsiteY4" fmla="*/ 265504 h 377017"/>
                <a:gd name="connsiteX5" fmla="*/ 345688 w 432781"/>
                <a:gd name="connsiteY5" fmla="*/ 176295 h 377017"/>
                <a:gd name="connsiteX6" fmla="*/ 245327 w 432781"/>
                <a:gd name="connsiteY6" fmla="*/ 343563 h 377017"/>
                <a:gd name="connsiteX7" fmla="*/ 423746 w 432781"/>
                <a:gd name="connsiteY7" fmla="*/ 232051 h 377017"/>
                <a:gd name="connsiteX8" fmla="*/ 390293 w 432781"/>
                <a:gd name="connsiteY8" fmla="*/ 377017 h 37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781" h="377017">
                  <a:moveTo>
                    <a:pt x="0" y="64783"/>
                  </a:moveTo>
                  <a:cubicBezTo>
                    <a:pt x="85493" y="22965"/>
                    <a:pt x="170986" y="-18852"/>
                    <a:pt x="178420" y="9026"/>
                  </a:cubicBezTo>
                  <a:cubicBezTo>
                    <a:pt x="185854" y="36904"/>
                    <a:pt x="33454" y="219041"/>
                    <a:pt x="44605" y="232051"/>
                  </a:cubicBezTo>
                  <a:cubicBezTo>
                    <a:pt x="55756" y="245061"/>
                    <a:pt x="230459" y="81510"/>
                    <a:pt x="245327" y="87085"/>
                  </a:cubicBezTo>
                  <a:cubicBezTo>
                    <a:pt x="260195" y="92661"/>
                    <a:pt x="117088" y="250636"/>
                    <a:pt x="133815" y="265504"/>
                  </a:cubicBezTo>
                  <a:cubicBezTo>
                    <a:pt x="150542" y="280372"/>
                    <a:pt x="327103" y="163285"/>
                    <a:pt x="345688" y="176295"/>
                  </a:cubicBezTo>
                  <a:cubicBezTo>
                    <a:pt x="364273" y="189305"/>
                    <a:pt x="232317" y="334270"/>
                    <a:pt x="245327" y="343563"/>
                  </a:cubicBezTo>
                  <a:cubicBezTo>
                    <a:pt x="258337" y="352856"/>
                    <a:pt x="399585" y="226475"/>
                    <a:pt x="423746" y="232051"/>
                  </a:cubicBezTo>
                  <a:cubicBezTo>
                    <a:pt x="447907" y="237627"/>
                    <a:pt x="419100" y="307322"/>
                    <a:pt x="390293" y="377017"/>
                  </a:cubicBezTo>
                </a:path>
              </a:pathLst>
            </a:cu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1CE8BEE6-9631-4729-8B2A-3C67FED4C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9994" y="516066"/>
              <a:ext cx="824615" cy="268327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E81CE4FA-11FF-4164-A09E-C7EF4EEB72A0}"/>
                    </a:ext>
                  </a:extLst>
                </p:cNvPr>
                <p:cNvSpPr txBox="1"/>
                <p:nvPr/>
              </p:nvSpPr>
              <p:spPr>
                <a:xfrm>
                  <a:off x="8675649" y="-29587"/>
                  <a:ext cx="538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500" dirty="0"/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E81CE4FA-11FF-4164-A09E-C7EF4EEB72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5649" y="-29587"/>
                  <a:ext cx="538960" cy="4770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D2286F7B-2BEE-4F1A-A429-41BCDF17E408}"/>
                    </a:ext>
                  </a:extLst>
                </p:cNvPr>
                <p:cNvSpPr txBox="1"/>
                <p:nvPr/>
              </p:nvSpPr>
              <p:spPr>
                <a:xfrm>
                  <a:off x="9237722" y="269268"/>
                  <a:ext cx="538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5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5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kumimoji="1" lang="en-US" altLang="ja-JP" sz="25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500" dirty="0"/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D2286F7B-2BEE-4F1A-A429-41BCDF17E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7722" y="269268"/>
                  <a:ext cx="538960" cy="4770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1A6CB6F6-94CC-4B7D-97E9-3151E2C7A819}"/>
                    </a:ext>
                  </a:extLst>
                </p:cNvPr>
                <p:cNvSpPr txBox="1"/>
                <p:nvPr/>
              </p:nvSpPr>
              <p:spPr>
                <a:xfrm>
                  <a:off x="7046604" y="101858"/>
                  <a:ext cx="538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5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500" dirty="0"/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1A6CB6F6-94CC-4B7D-97E9-3151E2C7A8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6604" y="101858"/>
                  <a:ext cx="538960" cy="4770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9D512262-0169-422B-8D6A-461472335B99}"/>
                    </a:ext>
                  </a:extLst>
                </p:cNvPr>
                <p:cNvSpPr txBox="1"/>
                <p:nvPr/>
              </p:nvSpPr>
              <p:spPr>
                <a:xfrm>
                  <a:off x="7397974" y="438847"/>
                  <a:ext cx="538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kumimoji="1" lang="ja-JP" altLang="en-US" sz="2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9D512262-0169-422B-8D6A-461472335B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74" y="438847"/>
                  <a:ext cx="538960" cy="4770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90F72A21-6443-4724-B94F-1E6BA342751F}"/>
                    </a:ext>
                  </a:extLst>
                </p:cNvPr>
                <p:cNvSpPr txBox="1"/>
                <p:nvPr/>
              </p:nvSpPr>
              <p:spPr>
                <a:xfrm>
                  <a:off x="6490158" y="774988"/>
                  <a:ext cx="704438" cy="4671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1" lang="en-US" altLang="ja-JP" sz="2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2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sPre>
                      </m:oMath>
                    </m:oMathPara>
                  </a14:m>
                  <a:endParaRPr kumimoji="1" lang="ja-JP" altLang="en-US" sz="2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90F72A21-6443-4724-B94F-1E6BA3427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158" y="774988"/>
                  <a:ext cx="704438" cy="467179"/>
                </a:xfrm>
                <a:prstGeom prst="rect">
                  <a:avLst/>
                </a:prstGeom>
                <a:blipFill>
                  <a:blip r:embed="rId10"/>
                  <a:stretch>
                    <a:fillRect r="-172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D154E87A-DC92-4DE8-A9D7-2C5C19A5AF54}"/>
                    </a:ext>
                  </a:extLst>
                </p:cNvPr>
                <p:cNvSpPr txBox="1"/>
                <p:nvPr/>
              </p:nvSpPr>
              <p:spPr>
                <a:xfrm>
                  <a:off x="9333572" y="731071"/>
                  <a:ext cx="704438" cy="454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1" lang="en-US" altLang="ja-JP" sz="2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a:rPr lang="en-US" altLang="ja-JP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ja-JP" sz="2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sPre>
                      </m:oMath>
                    </m:oMathPara>
                  </a14:m>
                  <a:endParaRPr kumimoji="1" lang="ja-JP" altLang="en-US" sz="2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D154E87A-DC92-4DE8-A9D7-2C5C19A5AF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3572" y="731071"/>
                  <a:ext cx="704438" cy="454804"/>
                </a:xfrm>
                <a:prstGeom prst="rect">
                  <a:avLst/>
                </a:prstGeom>
                <a:blipFill>
                  <a:blip r:embed="rId11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0506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40A0640-6D7A-46ED-8DDA-ED86AAFC6236}"/>
              </a:ext>
            </a:extLst>
          </p:cNvPr>
          <p:cNvSpPr/>
          <p:nvPr/>
        </p:nvSpPr>
        <p:spPr>
          <a:xfrm>
            <a:off x="175364" y="807069"/>
            <a:ext cx="6137754" cy="5906643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F1D862A-63F0-406A-890B-616626E803EF}"/>
              </a:ext>
            </a:extLst>
          </p:cNvPr>
          <p:cNvSpPr/>
          <p:nvPr/>
        </p:nvSpPr>
        <p:spPr>
          <a:xfrm>
            <a:off x="2226108" y="949396"/>
            <a:ext cx="4020204" cy="2550840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F268FE3-FDFC-4A3C-B393-CB524C5E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7" y="144288"/>
            <a:ext cx="9487240" cy="66278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Expected missing mass resolution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DFBAF4A0-D4DD-4071-943F-54AA924C9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70" y="1026427"/>
            <a:ext cx="3668959" cy="2089741"/>
          </a:xfr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667D965-A9D1-49EC-9A23-0D86BBB7C6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0328">
            <a:off x="-41985" y="879650"/>
            <a:ext cx="4119498" cy="583234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B26362-7CB2-4051-8FE3-2D7929C8F783}"/>
              </a:ext>
            </a:extLst>
          </p:cNvPr>
          <p:cNvSpPr txBox="1"/>
          <p:nvPr/>
        </p:nvSpPr>
        <p:spPr>
          <a:xfrm>
            <a:off x="1292919" y="6143795"/>
            <a:ext cx="13402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PCS(e’)</a:t>
            </a:r>
            <a:endParaRPr kumimoji="1" lang="ja-JP" altLang="en-US" sz="25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A0B639-4552-4D22-8153-9CF647EA0705}"/>
              </a:ext>
            </a:extLst>
          </p:cNvPr>
          <p:cNvSpPr txBox="1"/>
          <p:nvPr/>
        </p:nvSpPr>
        <p:spPr>
          <a:xfrm>
            <a:off x="936377" y="5439983"/>
            <a:ext cx="13402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HRS</a:t>
            </a:r>
            <a:endParaRPr kumimoji="1" lang="ja-JP" altLang="en-US" sz="25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792C5B-191E-40E2-A5E3-4C386FBAB565}"/>
              </a:ext>
            </a:extLst>
          </p:cNvPr>
          <p:cNvSpPr txBox="1"/>
          <p:nvPr/>
        </p:nvSpPr>
        <p:spPr>
          <a:xfrm>
            <a:off x="2226108" y="3100126"/>
            <a:ext cx="4070308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900" dirty="0">
                <a:solidFill>
                  <a:srgbClr val="FFFF00"/>
                </a:solidFill>
              </a:rPr>
              <a:t>E12-17-003 could be reproduced</a:t>
            </a:r>
            <a:endParaRPr kumimoji="1" lang="ja-JP" altLang="en-US" sz="19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024F6C4-BCE8-4FF7-8CFF-E824814A0656}"/>
                  </a:ext>
                </a:extLst>
              </p:cNvPr>
              <p:cNvSpPr txBox="1"/>
              <p:nvPr/>
            </p:nvSpPr>
            <p:spPr>
              <a:xfrm>
                <a:off x="6401779" y="1832096"/>
                <a:ext cx="5790221" cy="947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1" lang="en-US" altLang="ja-JP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9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1900" b="0" i="0" smtClean="0">
                                  <a:latin typeface="Cambria Math" panose="02040503050406030204" pitchFamily="18" charset="0"/>
                                </a:rPr>
                                <m:t>HRS</m:t>
                              </m:r>
                              <m:r>
                                <a:rPr kumimoji="1" lang="en-US" altLang="ja-JP" sz="19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1900" b="0" i="0" smtClean="0">
                                  <a:latin typeface="Cambria Math" panose="02040503050406030204" pitchFamily="18" charset="0"/>
                                </a:rPr>
                                <m:t>HKS</m:t>
                              </m:r>
                            </m:sup>
                          </m:sSup>
                        </m:e>
                      </m:acc>
                      <m:r>
                        <a:rPr kumimoji="1" lang="en-US" altLang="ja-JP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kumimoji="1" lang="en-US" altLang="ja-JP" sz="19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kumimoji="1" lang="en-US" altLang="ja-JP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9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ja-JP" sz="19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𝑖𝑗𝑘𝑙𝑚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900" i="0">
                                  <a:latin typeface="Cambria Math" panose="02040503050406030204" pitchFamily="18" charset="0"/>
                                </a:rPr>
                                <m:t>FP</m:t>
                              </m:r>
                            </m:sub>
                            <m:sup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900" i="0">
                                  <a:latin typeface="Cambria Math" panose="02040503050406030204" pitchFamily="18" charset="0"/>
                                </a:rPr>
                                <m:t>FP</m:t>
                              </m:r>
                            </m:sub>
                            <m:sup>
                              <m:r>
                                <a:rPr lang="en-US" altLang="ja-JP" sz="19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900" i="0">
                                  <a:latin typeface="Cambria Math" panose="02040503050406030204" pitchFamily="18" charset="0"/>
                                </a:rPr>
                                <m:t>FP</m:t>
                              </m:r>
                            </m:sub>
                            <m:sup>
                              <m:r>
                                <a:rPr lang="en-US" altLang="ja-JP" sz="19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ja-JP" sz="19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900" i="0">
                                  <a:latin typeface="Cambria Math" panose="02040503050406030204" pitchFamily="18" charset="0"/>
                                </a:rPr>
                                <m:t>FP</m:t>
                              </m:r>
                            </m:sub>
                            <m:sup>
                              <m:r>
                                <a:rPr lang="en-US" altLang="ja-JP" sz="19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900" b="1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9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ja-JP" sz="19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en-US" altLang="ja-JP" sz="1900" b="1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1900" b="1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𝐇𝐑𝐒</m:t>
                              </m:r>
                            </m:sub>
                            <m:sup>
                              <m:r>
                                <a:rPr lang="en-US" altLang="ja-JP" sz="1900" b="1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ja-JP" altLang="en-US" sz="19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024F6C4-BCE8-4FF7-8CFF-E824814A0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779" y="1832096"/>
                <a:ext cx="5790221" cy="9475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C49B968-A33B-483C-8212-2609F9043E5F}"/>
                  </a:ext>
                </a:extLst>
              </p:cNvPr>
              <p:cNvSpPr txBox="1"/>
              <p:nvPr/>
            </p:nvSpPr>
            <p:spPr>
              <a:xfrm>
                <a:off x="6534799" y="855144"/>
                <a:ext cx="4920152" cy="991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kumimoji="1" lang="en-US" altLang="ja-JP" sz="20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kumimoji="1" lang="en-US" altLang="ja-JP" sz="20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000" b="1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𝐇𝐑𝐒</m:t>
                          </m:r>
                        </m:sub>
                        <m:sup/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𝑖𝑗𝑘𝑙𝑚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 i="0">
                                  <a:latin typeface="Cambria Math" panose="02040503050406030204" pitchFamily="18" charset="0"/>
                                </a:rPr>
                                <m:t>FP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 i="0">
                                  <a:latin typeface="Cambria Math" panose="02040503050406030204" pitchFamily="18" charset="0"/>
                                </a:rPr>
                                <m:t>FP</m:t>
                              </m:r>
                            </m:sub>
                            <m:sup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 i="0">
                                  <a:latin typeface="Cambria Math" panose="02040503050406030204" pitchFamily="18" charset="0"/>
                                </a:rPr>
                                <m:t>FP</m:t>
                              </m:r>
                            </m:sub>
                            <m:sup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 i="0">
                                  <a:latin typeface="Cambria Math" panose="02040503050406030204" pitchFamily="18" charset="0"/>
                                </a:rPr>
                                <m:t>FP</m:t>
                              </m:r>
                            </m:sub>
                            <m:sup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C49B968-A33B-483C-8212-2609F9043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799" y="855144"/>
                <a:ext cx="4920152" cy="9918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表 13">
                <a:extLst>
                  <a:ext uri="{FF2B5EF4-FFF2-40B4-BE49-F238E27FC236}">
                    <a16:creationId xmlns:a16="http://schemas.microsoft.com/office/drawing/2014/main" id="{42F2E0C1-CBF8-4976-B9B5-694980D98C7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472878" y="2855984"/>
              <a:ext cx="5531015" cy="178163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8835">
                      <a:extLst>
                        <a:ext uri="{9D8B030D-6E8A-4147-A177-3AD203B41FA5}">
                          <a16:colId xmlns:a16="http://schemas.microsoft.com/office/drawing/2014/main" val="4163510206"/>
                        </a:ext>
                      </a:extLst>
                    </a:gridCol>
                    <a:gridCol w="2095020">
                      <a:extLst>
                        <a:ext uri="{9D8B030D-6E8A-4147-A177-3AD203B41FA5}">
                          <a16:colId xmlns:a16="http://schemas.microsoft.com/office/drawing/2014/main" val="1376792168"/>
                        </a:ext>
                      </a:extLst>
                    </a:gridCol>
                    <a:gridCol w="1777160">
                      <a:extLst>
                        <a:ext uri="{9D8B030D-6E8A-4147-A177-3AD203B41FA5}">
                          <a16:colId xmlns:a16="http://schemas.microsoft.com/office/drawing/2014/main" val="361583106"/>
                        </a:ext>
                      </a:extLst>
                    </a:gridCol>
                  </a:tblGrid>
                  <a:tr h="613072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1" lang="en-US" altLang="ja-JP" sz="250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kumimoji="1" lang="en-US" altLang="ja-JP" sz="250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kumimoji="1" lang="en-US" altLang="ja-JP" sz="250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kumimoji="1" lang="en-US" altLang="ja-JP" sz="250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ja-JP" sz="250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kumimoji="1" lang="en-US" altLang="ja-JP" sz="2500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oMath>
                          </a14:m>
                          <a:r>
                            <a:rPr kumimoji="1" lang="ja-JP" altLang="en-US" sz="2500" dirty="0"/>
                            <a:t> </a:t>
                          </a:r>
                          <a:r>
                            <a:rPr kumimoji="1" lang="en-US" altLang="ja-JP" sz="2500" dirty="0"/>
                            <a:t>(mrad)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284121"/>
                      </a:ext>
                    </a:extLst>
                  </a:tr>
                  <a:tr h="584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/>
                            <a:t>HRS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500" smtClean="0">
                                    <a:latin typeface="Cambria Math" panose="02040503050406030204" pitchFamily="18" charset="0"/>
                                  </a:rPr>
                                  <m:t>2.6×</m:t>
                                </m:r>
                                <m:sSup>
                                  <m:sSupPr>
                                    <m:ctrlPr>
                                      <a:rPr kumimoji="1" lang="en-US" altLang="ja-JP" sz="2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50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500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/>
                            <a:t>0.6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7567207"/>
                      </a:ext>
                    </a:extLst>
                  </a:tr>
                  <a:tr h="584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/>
                            <a:t>HKS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500" smtClean="0">
                                    <a:latin typeface="Cambria Math" panose="02040503050406030204" pitchFamily="18" charset="0"/>
                                  </a:rPr>
                                  <m:t>4.2×</m:t>
                                </m:r>
                                <m:sSup>
                                  <m:sSupPr>
                                    <m:ctrlPr>
                                      <a:rPr kumimoji="1" lang="en-US" altLang="ja-JP" sz="2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50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500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/>
                            <a:t>1.5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56713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表 13">
                <a:extLst>
                  <a:ext uri="{FF2B5EF4-FFF2-40B4-BE49-F238E27FC236}">
                    <a16:creationId xmlns:a16="http://schemas.microsoft.com/office/drawing/2014/main" id="{42F2E0C1-CBF8-4976-B9B5-694980D98C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4100987"/>
                  </p:ext>
                </p:extLst>
              </p:nvPr>
            </p:nvGraphicFramePr>
            <p:xfrm>
              <a:off x="6472878" y="2855984"/>
              <a:ext cx="5531015" cy="178163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8835">
                      <a:extLst>
                        <a:ext uri="{9D8B030D-6E8A-4147-A177-3AD203B41FA5}">
                          <a16:colId xmlns:a16="http://schemas.microsoft.com/office/drawing/2014/main" val="4163510206"/>
                        </a:ext>
                      </a:extLst>
                    </a:gridCol>
                    <a:gridCol w="2095020">
                      <a:extLst>
                        <a:ext uri="{9D8B030D-6E8A-4147-A177-3AD203B41FA5}">
                          <a16:colId xmlns:a16="http://schemas.microsoft.com/office/drawing/2014/main" val="1376792168"/>
                        </a:ext>
                      </a:extLst>
                    </a:gridCol>
                    <a:gridCol w="1777160">
                      <a:extLst>
                        <a:ext uri="{9D8B030D-6E8A-4147-A177-3AD203B41FA5}">
                          <a16:colId xmlns:a16="http://schemas.microsoft.com/office/drawing/2014/main" val="361583106"/>
                        </a:ext>
                      </a:extLst>
                    </a:gridCol>
                  </a:tblGrid>
                  <a:tr h="613072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9651" t="-990" r="-85465" b="-20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11644" t="-990" r="-685" b="-2029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284121"/>
                      </a:ext>
                    </a:extLst>
                  </a:tr>
                  <a:tr h="584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/>
                            <a:t>HRS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9651" t="-106250" r="-85465" b="-1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/>
                            <a:t>0.6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7567207"/>
                      </a:ext>
                    </a:extLst>
                  </a:tr>
                  <a:tr h="584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/>
                            <a:t>HKS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5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9651" t="-206250" r="-85465" b="-13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/>
                            <a:t>1.5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56713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矢印: 左右 15">
            <a:extLst>
              <a:ext uri="{FF2B5EF4-FFF2-40B4-BE49-F238E27FC236}">
                <a16:creationId xmlns:a16="http://schemas.microsoft.com/office/drawing/2014/main" id="{AFEF8296-5026-4466-A81C-4A082901733C}"/>
              </a:ext>
            </a:extLst>
          </p:cNvPr>
          <p:cNvSpPr/>
          <p:nvPr/>
        </p:nvSpPr>
        <p:spPr>
          <a:xfrm rot="17436586">
            <a:off x="3198775" y="3907348"/>
            <a:ext cx="809748" cy="352400"/>
          </a:xfrm>
          <a:prstGeom prst="left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1ECD340-B941-41E3-A614-AF31BC91D91F}"/>
                  </a:ext>
                </a:extLst>
              </p:cNvPr>
              <p:cNvSpPr txBox="1"/>
              <p:nvPr/>
            </p:nvSpPr>
            <p:spPr>
              <a:xfrm>
                <a:off x="7371285" y="4840524"/>
                <a:ext cx="5133473" cy="107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500" dirty="0"/>
                  <a:t>w/ materials (e.g. target): 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5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sz="25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altLang="ja-JP" sz="25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altLang="ja-JP" sz="2500" b="0" i="1" smtClean="0">
                        <a:latin typeface="Cambria Math" panose="02040503050406030204" pitchFamily="18" charset="0"/>
                      </a:rPr>
                      <m:t> ⇒ </m:t>
                    </m:r>
                    <m:f>
                      <m:fPr>
                        <m:ctrlPr>
                          <a:rPr kumimoji="1" lang="en-US" altLang="ja-JP" sz="2500" b="1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500" b="1" i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kumimoji="1" lang="en-US" altLang="ja-JP" sz="2500" b="1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kumimoji="1" lang="en-US" altLang="ja-JP" sz="2500" b="1" i="1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den>
                    </m:f>
                    <m:r>
                      <a:rPr kumimoji="1" lang="en-US" altLang="ja-JP" sz="2500" b="1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sz="2500" b="1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ja-JP" sz="2500" b="1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500" b="1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kumimoji="1"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5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5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500" i="1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altLang="ja-JP" sz="2500" b="1" i="0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altLang="ja-JP" sz="2500" b="1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altLang="ja-JP" sz="2500" b="1" i="1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ja-JP" sz="2500" b="1" i="1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ja-JP" sz="2500" b="1" i="1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500" b="1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ja-JP" alt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1ECD340-B941-41E3-A614-AF31BC91D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285" y="4840524"/>
                <a:ext cx="5133473" cy="1076513"/>
              </a:xfrm>
              <a:prstGeom prst="rect">
                <a:avLst/>
              </a:prstGeom>
              <a:blipFill>
                <a:blip r:embed="rId8"/>
                <a:stretch>
                  <a:fillRect l="-1900" t="-45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ED1314A2-ACAA-45F6-AD55-F99314BBA9CD}"/>
                  </a:ext>
                </a:extLst>
              </p:cNvPr>
              <p:cNvSpPr/>
              <p:nvPr/>
            </p:nvSpPr>
            <p:spPr>
              <a:xfrm>
                <a:off x="6620642" y="6117446"/>
                <a:ext cx="4575804" cy="553998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3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ja-JP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en-US" altLang="ja-JP" sz="3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𝐇𝐘𝐏</m:t>
                        </m:r>
                      </m:sub>
                    </m:sSub>
                    <m:r>
                      <a:rPr lang="en-US" altLang="ja-JP" sz="3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ja-JP" altLang="en-US" sz="3000" b="1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ja-JP" sz="3000" b="1" dirty="0">
                    <a:solidFill>
                      <a:srgbClr val="C00000"/>
                    </a:solidFill>
                  </a:rPr>
                  <a:t>MeV (FWHM)</a:t>
                </a:r>
                <a:endParaRPr lang="ja-JP" altLang="en-US" sz="3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ED1314A2-ACAA-45F6-AD55-F99314BBA9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642" y="6117446"/>
                <a:ext cx="4575804" cy="553998"/>
              </a:xfrm>
              <a:prstGeom prst="rect">
                <a:avLst/>
              </a:prstGeom>
              <a:blipFill>
                <a:blip r:embed="rId9"/>
                <a:stretch>
                  <a:fillRect t="-13043" r="-2390" b="-32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B4D5F7C-8548-4ECE-868B-9C0E9D59F0FB}"/>
              </a:ext>
            </a:extLst>
          </p:cNvPr>
          <p:cNvCxnSpPr>
            <a:cxnSpLocks/>
          </p:cNvCxnSpPr>
          <p:nvPr/>
        </p:nvCxnSpPr>
        <p:spPr>
          <a:xfrm>
            <a:off x="6898105" y="4686636"/>
            <a:ext cx="0" cy="1366642"/>
          </a:xfrm>
          <a:prstGeom prst="straightConnector1">
            <a:avLst/>
          </a:prstGeom>
          <a:ln w="57150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5E791B-84ED-4C5F-AEE4-6C08453922F7}"/>
              </a:ext>
            </a:extLst>
          </p:cNvPr>
          <p:cNvSpPr txBox="1"/>
          <p:nvPr/>
        </p:nvSpPr>
        <p:spPr>
          <a:xfrm>
            <a:off x="3940163" y="3835924"/>
            <a:ext cx="20901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Same frame</a:t>
            </a:r>
            <a:r>
              <a:rPr lang="en-US" altLang="ja-JP" sz="2500" dirty="0"/>
              <a:t>work</a:t>
            </a:r>
            <a:endParaRPr kumimoji="1" lang="ja-JP" altLang="en-US" sz="25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11A71EF-1768-494A-B14C-DED105E28F13}"/>
              </a:ext>
            </a:extLst>
          </p:cNvPr>
          <p:cNvSpPr/>
          <p:nvPr/>
        </p:nvSpPr>
        <p:spPr>
          <a:xfrm>
            <a:off x="3885448" y="5872642"/>
            <a:ext cx="2539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Geant4 simulation </a:t>
            </a:r>
          </a:p>
          <a:p>
            <a:r>
              <a:rPr lang="en-US" altLang="ja-JP" sz="2000" b="1" dirty="0"/>
              <a:t>for C12-19-002</a:t>
            </a:r>
            <a:endParaRPr lang="ja-JP" altLang="en-US" sz="20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6286BD-BC56-4C94-8B91-63FC67C40759}"/>
              </a:ext>
            </a:extLst>
          </p:cNvPr>
          <p:cNvSpPr txBox="1"/>
          <p:nvPr/>
        </p:nvSpPr>
        <p:spPr>
          <a:xfrm>
            <a:off x="3106786" y="976876"/>
            <a:ext cx="3097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by K.N. Suzuki (Kyoto)</a:t>
            </a:r>
            <a:endParaRPr kumimoji="1" lang="ja-JP" altLang="en-US" sz="15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532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A2DA21-6AB1-439B-ABB0-F276C546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065" y="1991152"/>
            <a:ext cx="7975784" cy="970450"/>
          </a:xfrm>
        </p:spPr>
        <p:txBody>
          <a:bodyPr/>
          <a:lstStyle/>
          <a:p>
            <a:r>
              <a:rPr kumimoji="1" lang="en-US" altLang="ja-JP" dirty="0"/>
              <a:t>What we can study?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58A00A-92C8-41CD-BA74-5BCA87EDE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789" y="4601504"/>
            <a:ext cx="10644328" cy="1559600"/>
          </a:xfrm>
        </p:spPr>
        <p:txBody>
          <a:bodyPr>
            <a:noAutofit/>
          </a:bodyPr>
          <a:lstStyle/>
          <a:p>
            <a:r>
              <a:rPr lang="en-US" altLang="ja-JP" sz="2500" dirty="0"/>
              <a:t>YN / YY Interaction</a:t>
            </a:r>
            <a:r>
              <a:rPr lang="ja-JP" altLang="en-US" sz="2500" dirty="0"/>
              <a:t>：</a:t>
            </a:r>
            <a:r>
              <a:rPr lang="en-US" altLang="ja-JP" sz="2500" dirty="0"/>
              <a:t>Strong forces with different flavor from u and d</a:t>
            </a:r>
            <a:endParaRPr lang="ja-JP" altLang="en-US" sz="2500" dirty="0"/>
          </a:p>
          <a:p>
            <a:r>
              <a:rPr lang="en-US" altLang="ja-JP" sz="2500" dirty="0"/>
              <a:t>Prove to investigate deep in nucleus</a:t>
            </a:r>
            <a:r>
              <a:rPr lang="ja-JP" altLang="en-US" sz="2500" dirty="0"/>
              <a:t>：</a:t>
            </a:r>
            <a:r>
              <a:rPr lang="en-US" altLang="ja-JP" sz="2500" dirty="0"/>
              <a:t>No Pauli Blocking from N</a:t>
            </a:r>
          </a:p>
          <a:p>
            <a:r>
              <a:rPr lang="en-US" altLang="ja-JP" sz="2500" dirty="0"/>
              <a:t>Impurity effect</a:t>
            </a:r>
            <a:r>
              <a:rPr lang="ja-JP" altLang="en-US" sz="2500" dirty="0"/>
              <a:t>：</a:t>
            </a:r>
            <a:r>
              <a:rPr lang="en-US" altLang="ja-JP" sz="2500" dirty="0"/>
              <a:t>Deformation, Shrinkage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EB6A3E2-A59E-472E-8E05-9E9434E1A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9" y="696896"/>
            <a:ext cx="3683079" cy="33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4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15D8B3-D33D-4DCD-B0D5-5BD6AA91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84" y="158625"/>
            <a:ext cx="4523873" cy="995774"/>
          </a:xfrm>
        </p:spPr>
        <p:txBody>
          <a:bodyPr/>
          <a:lstStyle/>
          <a:p>
            <a:r>
              <a:rPr kumimoji="1" lang="en-US" altLang="ja-JP" dirty="0"/>
              <a:t>Yield estimation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66809128-CB32-4D18-AA3F-3292838BB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3" y="1368783"/>
            <a:ext cx="10904313" cy="2844778"/>
          </a:xfr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A4F28EE-1ED7-4653-9FC5-A137B41B9C6B}"/>
              </a:ext>
            </a:extLst>
          </p:cNvPr>
          <p:cNvSpPr/>
          <p:nvPr/>
        </p:nvSpPr>
        <p:spPr>
          <a:xfrm>
            <a:off x="3166709" y="988340"/>
            <a:ext cx="6907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ja-JP" sz="2000" dirty="0">
                <a:latin typeface="CMR10"/>
              </a:rPr>
              <a:t>F. Dohrmann et al., </a:t>
            </a:r>
            <a:r>
              <a:rPr lang="nb-NO" altLang="ja-JP" sz="2000" i="1" dirty="0">
                <a:latin typeface="CMTI10"/>
              </a:rPr>
              <a:t>Phys. Rev. Lett. </a:t>
            </a:r>
            <a:r>
              <a:rPr lang="nb-NO" altLang="ja-JP" sz="2000" b="1" dirty="0">
                <a:latin typeface="CMBX10"/>
              </a:rPr>
              <a:t>93</a:t>
            </a:r>
            <a:r>
              <a:rPr lang="nb-NO" altLang="ja-JP" sz="2000" dirty="0">
                <a:latin typeface="CMR10"/>
              </a:rPr>
              <a:t>, 242501 (2004).</a:t>
            </a:r>
            <a:endParaRPr lang="ja-JP" altLang="en-US" sz="2000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FA1D545-1C6A-45D5-8EA5-A4B78775DE8B}"/>
              </a:ext>
            </a:extLst>
          </p:cNvPr>
          <p:cNvSpPr/>
          <p:nvPr/>
        </p:nvSpPr>
        <p:spPr>
          <a:xfrm>
            <a:off x="1412157" y="2588318"/>
            <a:ext cx="1651885" cy="1489694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BFAA39B-55F5-49AB-9371-5F9949FBFE01}"/>
              </a:ext>
            </a:extLst>
          </p:cNvPr>
          <p:cNvSpPr/>
          <p:nvPr/>
        </p:nvSpPr>
        <p:spPr>
          <a:xfrm>
            <a:off x="7158371" y="2534696"/>
            <a:ext cx="1651886" cy="1489694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 11">
                <a:extLst>
                  <a:ext uri="{FF2B5EF4-FFF2-40B4-BE49-F238E27FC236}">
                    <a16:creationId xmlns:a16="http://schemas.microsoft.com/office/drawing/2014/main" id="{0FECED2B-71A2-4D01-98E4-43E3DCD13F7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4168" y="4344290"/>
              <a:ext cx="12063663" cy="1950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33352">
                      <a:extLst>
                        <a:ext uri="{9D8B030D-6E8A-4147-A177-3AD203B41FA5}">
                          <a16:colId xmlns:a16="http://schemas.microsoft.com/office/drawing/2014/main" val="1236360325"/>
                        </a:ext>
                      </a:extLst>
                    </a:gridCol>
                    <a:gridCol w="1746056">
                      <a:extLst>
                        <a:ext uri="{9D8B030D-6E8A-4147-A177-3AD203B41FA5}">
                          <a16:colId xmlns:a16="http://schemas.microsoft.com/office/drawing/2014/main" val="1861492523"/>
                        </a:ext>
                      </a:extLst>
                    </a:gridCol>
                    <a:gridCol w="1396846">
                      <a:extLst>
                        <a:ext uri="{9D8B030D-6E8A-4147-A177-3AD203B41FA5}">
                          <a16:colId xmlns:a16="http://schemas.microsoft.com/office/drawing/2014/main" val="757674369"/>
                        </a:ext>
                      </a:extLst>
                    </a:gridCol>
                    <a:gridCol w="1873042">
                      <a:extLst>
                        <a:ext uri="{9D8B030D-6E8A-4147-A177-3AD203B41FA5}">
                          <a16:colId xmlns:a16="http://schemas.microsoft.com/office/drawing/2014/main" val="4161807358"/>
                        </a:ext>
                      </a:extLst>
                    </a:gridCol>
                    <a:gridCol w="1809550">
                      <a:extLst>
                        <a:ext uri="{9D8B030D-6E8A-4147-A177-3AD203B41FA5}">
                          <a16:colId xmlns:a16="http://schemas.microsoft.com/office/drawing/2014/main" val="4261757716"/>
                        </a:ext>
                      </a:extLst>
                    </a:gridCol>
                    <a:gridCol w="1873043">
                      <a:extLst>
                        <a:ext uri="{9D8B030D-6E8A-4147-A177-3AD203B41FA5}">
                          <a16:colId xmlns:a16="http://schemas.microsoft.com/office/drawing/2014/main" val="2871517356"/>
                        </a:ext>
                      </a:extLst>
                    </a:gridCol>
                    <a:gridCol w="2031774">
                      <a:extLst>
                        <a:ext uri="{9D8B030D-6E8A-4147-A177-3AD203B41FA5}">
                          <a16:colId xmlns:a16="http://schemas.microsoft.com/office/drawing/2014/main" val="2272266803"/>
                        </a:ext>
                      </a:extLst>
                    </a:gridCol>
                  </a:tblGrid>
                  <a:tr h="5316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Product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</a:p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(mg/cm</a:t>
                          </a:r>
                          <a:r>
                            <a:rPr kumimoji="1" lang="en-US" altLang="ja-JP" sz="2500" baseline="300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2500" i="1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500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kumimoji="1" lang="en-US" altLang="ja-JP" sz="2500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𝒃𝒆𝒂𝒎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ja-JP" altLang="en-US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500" dirty="0" smtClean="0">
                                  <a:solidFill>
                                    <a:schemeClr val="bg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kumimoji="1" lang="en-US" altLang="ja-JP" sz="2500" dirty="0" smtClean="0">
                                  <a:solidFill>
                                    <a:schemeClr val="bg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oMath>
                          </a14:m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1" lang="ja-JP" altLang="en-US" sz="2500" i="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 (</a:t>
                          </a:r>
                          <a:r>
                            <a:rPr kumimoji="1" lang="en-US" altLang="ja-JP" sz="2500" dirty="0" err="1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nb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kumimoji="1" lang="en-US" altLang="ja-JP" sz="2500" dirty="0" err="1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Yield / day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Beamtime</a:t>
                          </a:r>
                        </a:p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(day)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1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yield</a:t>
                          </a:r>
                          <a:endParaRPr kumimoji="1" lang="ja-JP" altLang="en-US" sz="2500" b="1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1456213"/>
                      </a:ext>
                    </a:extLst>
                  </a:tr>
                  <a:tr h="53160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kumimoji="1" lang="en-US" altLang="ja-JP" sz="2500" i="1" smtClean="0">
                                        <a:solidFill>
                                          <a:schemeClr val="bg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500" smtClean="0">
                                        <a:solidFill>
                                          <a:schemeClr val="bg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sub>
                                  <m:sup>
                                    <m:r>
                                      <a:rPr lang="en-US" altLang="ja-JP" sz="2500" smtClean="0">
                                        <a:solidFill>
                                          <a:schemeClr val="bg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500" smtClean="0">
                                        <a:solidFill>
                                          <a:schemeClr val="bg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sz="2500" i="1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ja-JP" sz="2500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500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sPre>
                            </m:oMath>
                          </a14:m>
                          <a:r>
                            <a:rPr kumimoji="1" lang="ja-JP" altLang="en-US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(37)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0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464</a:t>
                          </a:r>
                          <a:endParaRPr kumimoji="1" lang="ja-JP" altLang="en-US" sz="3000" b="1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356225"/>
                      </a:ext>
                    </a:extLst>
                  </a:tr>
                  <a:tr h="53160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kumimoji="1" lang="en-US" altLang="ja-JP" sz="2500" i="1" smtClean="0">
                                        <a:solidFill>
                                          <a:schemeClr val="bg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500" smtClean="0">
                                        <a:solidFill>
                                          <a:schemeClr val="bg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sub>
                                  <m:sup>
                                    <m:r>
                                      <a:rPr kumimoji="1" lang="en-US" altLang="ja-JP" sz="2500" smtClean="0">
                                        <a:solidFill>
                                          <a:schemeClr val="bg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500" smtClean="0">
                                        <a:solidFill>
                                          <a:schemeClr val="bg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sz="2500" i="1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kumimoji="1" lang="en-US" altLang="ja-JP" sz="2500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500" smtClean="0">
                                      <a:solidFill>
                                        <a:schemeClr val="bg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sPre>
                            </m:oMath>
                          </a14:m>
                          <a:r>
                            <a:rPr kumimoji="1" lang="ja-JP" altLang="en-US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(74)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sz="2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139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0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278</a:t>
                          </a:r>
                          <a:endParaRPr kumimoji="1" lang="ja-JP" altLang="en-US" sz="3000" b="1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96393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 11">
                <a:extLst>
                  <a:ext uri="{FF2B5EF4-FFF2-40B4-BE49-F238E27FC236}">
                    <a16:creationId xmlns:a16="http://schemas.microsoft.com/office/drawing/2014/main" id="{0FECED2B-71A2-4D01-98E4-43E3DCD13F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575234"/>
                  </p:ext>
                </p:extLst>
              </p:nvPr>
            </p:nvGraphicFramePr>
            <p:xfrm>
              <a:off x="64168" y="4344290"/>
              <a:ext cx="12063663" cy="1950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33352">
                      <a:extLst>
                        <a:ext uri="{9D8B030D-6E8A-4147-A177-3AD203B41FA5}">
                          <a16:colId xmlns:a16="http://schemas.microsoft.com/office/drawing/2014/main" val="1236360325"/>
                        </a:ext>
                      </a:extLst>
                    </a:gridCol>
                    <a:gridCol w="1746056">
                      <a:extLst>
                        <a:ext uri="{9D8B030D-6E8A-4147-A177-3AD203B41FA5}">
                          <a16:colId xmlns:a16="http://schemas.microsoft.com/office/drawing/2014/main" val="1861492523"/>
                        </a:ext>
                      </a:extLst>
                    </a:gridCol>
                    <a:gridCol w="1396846">
                      <a:extLst>
                        <a:ext uri="{9D8B030D-6E8A-4147-A177-3AD203B41FA5}">
                          <a16:colId xmlns:a16="http://schemas.microsoft.com/office/drawing/2014/main" val="757674369"/>
                        </a:ext>
                      </a:extLst>
                    </a:gridCol>
                    <a:gridCol w="1873042">
                      <a:extLst>
                        <a:ext uri="{9D8B030D-6E8A-4147-A177-3AD203B41FA5}">
                          <a16:colId xmlns:a16="http://schemas.microsoft.com/office/drawing/2014/main" val="4161807358"/>
                        </a:ext>
                      </a:extLst>
                    </a:gridCol>
                    <a:gridCol w="1809550">
                      <a:extLst>
                        <a:ext uri="{9D8B030D-6E8A-4147-A177-3AD203B41FA5}">
                          <a16:colId xmlns:a16="http://schemas.microsoft.com/office/drawing/2014/main" val="4261757716"/>
                        </a:ext>
                      </a:extLst>
                    </a:gridCol>
                    <a:gridCol w="1873043">
                      <a:extLst>
                        <a:ext uri="{9D8B030D-6E8A-4147-A177-3AD203B41FA5}">
                          <a16:colId xmlns:a16="http://schemas.microsoft.com/office/drawing/2014/main" val="2871517356"/>
                        </a:ext>
                      </a:extLst>
                    </a:gridCol>
                    <a:gridCol w="2031774">
                      <a:extLst>
                        <a:ext uri="{9D8B030D-6E8A-4147-A177-3AD203B41FA5}">
                          <a16:colId xmlns:a16="http://schemas.microsoft.com/office/drawing/2014/main" val="2272266803"/>
                        </a:ext>
                      </a:extLst>
                    </a:gridCol>
                  </a:tblGrid>
                  <a:tr h="853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Product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</a:t>
                          </a:r>
                        </a:p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(mg/cm</a:t>
                          </a:r>
                          <a:r>
                            <a:rPr kumimoji="1" lang="en-US" altLang="ja-JP" sz="2500" baseline="300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20000" t="-5714" r="-542174" b="-15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 (</a:t>
                          </a:r>
                          <a:r>
                            <a:rPr kumimoji="1" lang="en-US" altLang="ja-JP" sz="2500" dirty="0" err="1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nb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kumimoji="1" lang="en-US" altLang="ja-JP" sz="2500" dirty="0" err="1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</a:t>
                          </a:r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Yield / day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Beamtime</a:t>
                          </a:r>
                        </a:p>
                        <a:p>
                          <a:pPr algn="ctr"/>
                          <a:r>
                            <a:rPr kumimoji="1" lang="en-US" altLang="ja-JP" sz="2500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(day)</a:t>
                          </a:r>
                          <a:endParaRPr kumimoji="1" lang="ja-JP" altLang="en-US" sz="2500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1" dirty="0">
                              <a:solidFill>
                                <a:schemeClr val="bg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yield</a:t>
                          </a:r>
                          <a:endParaRPr kumimoji="1" lang="ja-JP" altLang="en-US" sz="2500" b="1" dirty="0">
                            <a:solidFill>
                              <a:schemeClr val="bg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1456213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7" t="-162637" r="-805023" b="-132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6923" t="-162637" r="-516434" b="-13296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0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464</a:t>
                          </a:r>
                          <a:endParaRPr kumimoji="1" lang="ja-JP" altLang="en-US" sz="3000" b="1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35622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7" t="-265556" r="-805023" b="-3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6923" t="-265556" r="-516434" b="-3444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sz="2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139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5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kumimoji="1" lang="ja-JP" altLang="en-US" sz="25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30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278</a:t>
                          </a:r>
                          <a:endParaRPr kumimoji="1" lang="ja-JP" altLang="en-US" sz="3000" b="1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96393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320ADC8-71A2-487A-B464-21DA57F054EB}"/>
              </a:ext>
            </a:extLst>
          </p:cNvPr>
          <p:cNvSpPr txBox="1"/>
          <p:nvPr/>
        </p:nvSpPr>
        <p:spPr>
          <a:xfrm>
            <a:off x="2717144" y="2077776"/>
            <a:ext cx="1355558" cy="4770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5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 </a:t>
            </a:r>
            <a:r>
              <a:rPr kumimoji="1" lang="en-US" altLang="ja-JP" sz="25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nb</a:t>
            </a:r>
            <a:r>
              <a:rPr kumimoji="1" lang="en-US" altLang="ja-JP" sz="25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/</a:t>
            </a:r>
            <a:r>
              <a:rPr kumimoji="1" lang="en-US" altLang="ja-JP" sz="25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sr</a:t>
            </a:r>
            <a:endParaRPr kumimoji="1" lang="ja-JP" altLang="en-US" sz="25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5781FE9-162F-4960-A739-3408022BA103}"/>
              </a:ext>
            </a:extLst>
          </p:cNvPr>
          <p:cNvSpPr txBox="1"/>
          <p:nvPr/>
        </p:nvSpPr>
        <p:spPr>
          <a:xfrm>
            <a:off x="8580572" y="2110348"/>
            <a:ext cx="1651886" cy="4770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5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20</a:t>
            </a:r>
            <a:r>
              <a:rPr kumimoji="1" lang="en-US" altLang="ja-JP" sz="25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en-US" altLang="ja-JP" sz="25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nb</a:t>
            </a:r>
            <a:r>
              <a:rPr kumimoji="1" lang="en-US" altLang="ja-JP" sz="25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/</a:t>
            </a:r>
            <a:r>
              <a:rPr kumimoji="1" lang="en-US" altLang="ja-JP" sz="25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sr</a:t>
            </a:r>
            <a:endParaRPr kumimoji="1" lang="ja-JP" altLang="en-US" sz="25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C258B7A-C8D9-4AB8-B729-384053802779}"/>
              </a:ext>
            </a:extLst>
          </p:cNvPr>
          <p:cNvCxnSpPr>
            <a:cxnSpLocks/>
          </p:cNvCxnSpPr>
          <p:nvPr/>
        </p:nvCxnSpPr>
        <p:spPr>
          <a:xfrm>
            <a:off x="3064042" y="3645011"/>
            <a:ext cx="2197769" cy="170352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E68E1A2C-6931-4F2B-BDDD-77B302253096}"/>
              </a:ext>
            </a:extLst>
          </p:cNvPr>
          <p:cNvCxnSpPr>
            <a:cxnSpLocks/>
          </p:cNvCxnSpPr>
          <p:nvPr/>
        </p:nvCxnSpPr>
        <p:spPr>
          <a:xfrm flipH="1">
            <a:off x="5762436" y="3741263"/>
            <a:ext cx="1395936" cy="214001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FC18563-FD4D-4348-9F52-316051D1A98B}"/>
              </a:ext>
            </a:extLst>
          </p:cNvPr>
          <p:cNvGrpSpPr/>
          <p:nvPr/>
        </p:nvGrpSpPr>
        <p:grpSpPr>
          <a:xfrm>
            <a:off x="7598804" y="1582843"/>
            <a:ext cx="821123" cy="821124"/>
            <a:chOff x="1853837" y="1922206"/>
            <a:chExt cx="1356360" cy="1356361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FAB66B04-1AA2-471F-B570-CA5549FF4CEC}"/>
                </a:ext>
              </a:extLst>
            </p:cNvPr>
            <p:cNvGrpSpPr/>
            <p:nvPr/>
          </p:nvGrpSpPr>
          <p:grpSpPr>
            <a:xfrm>
              <a:off x="1853837" y="1922206"/>
              <a:ext cx="1356360" cy="1356361"/>
              <a:chOff x="1630680" y="2438400"/>
              <a:chExt cx="1887583" cy="1887583"/>
            </a:xfrm>
          </p:grpSpPr>
          <p:sp>
            <p:nvSpPr>
              <p:cNvPr id="20" name="楕円 19">
                <a:extLst>
                  <a:ext uri="{FF2B5EF4-FFF2-40B4-BE49-F238E27FC236}">
                    <a16:creationId xmlns:a16="http://schemas.microsoft.com/office/drawing/2014/main" id="{9C3E61BA-3AC9-437C-B2C6-072435F289E6}"/>
                  </a:ext>
                </a:extLst>
              </p:cNvPr>
              <p:cNvSpPr/>
              <p:nvPr/>
            </p:nvSpPr>
            <p:spPr>
              <a:xfrm>
                <a:off x="1630680" y="2438400"/>
                <a:ext cx="1887583" cy="1887583"/>
              </a:xfrm>
              <a:prstGeom prst="ellipse">
                <a:avLst/>
              </a:prstGeom>
              <a:solidFill>
                <a:schemeClr val="tx1">
                  <a:lumMod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21" name="楕円 20">
                <a:extLst>
                  <a:ext uri="{FF2B5EF4-FFF2-40B4-BE49-F238E27FC236}">
                    <a16:creationId xmlns:a16="http://schemas.microsoft.com/office/drawing/2014/main" id="{A85667AB-1732-4A19-951A-0FE5B95BD732}"/>
                  </a:ext>
                </a:extLst>
              </p:cNvPr>
              <p:cNvSpPr/>
              <p:nvPr/>
            </p:nvSpPr>
            <p:spPr>
              <a:xfrm>
                <a:off x="1746068" y="2960398"/>
                <a:ext cx="655320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楕円 21">
                <a:extLst>
                  <a:ext uri="{FF2B5EF4-FFF2-40B4-BE49-F238E27FC236}">
                    <a16:creationId xmlns:a16="http://schemas.microsoft.com/office/drawing/2014/main" id="{A868C251-DB7A-4C9C-8AE8-BE23DFF7F03B}"/>
                  </a:ext>
                </a:extLst>
              </p:cNvPr>
              <p:cNvSpPr/>
              <p:nvPr/>
            </p:nvSpPr>
            <p:spPr>
              <a:xfrm>
                <a:off x="2779123" y="2982169"/>
                <a:ext cx="655320" cy="65532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楕円 22">
                <a:extLst>
                  <a:ext uri="{FF2B5EF4-FFF2-40B4-BE49-F238E27FC236}">
                    <a16:creationId xmlns:a16="http://schemas.microsoft.com/office/drawing/2014/main" id="{91992793-310A-4559-9F29-6E4D78B84DD5}"/>
                  </a:ext>
                </a:extLst>
              </p:cNvPr>
              <p:cNvSpPr/>
              <p:nvPr/>
            </p:nvSpPr>
            <p:spPr>
              <a:xfrm>
                <a:off x="2207079" y="3505827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E13F1BD2-D66A-40B3-86FE-A64E9BD3B07D}"/>
                </a:ext>
              </a:extLst>
            </p:cNvPr>
            <p:cNvSpPr/>
            <p:nvPr/>
          </p:nvSpPr>
          <p:spPr>
            <a:xfrm>
              <a:off x="2315437" y="1959048"/>
              <a:ext cx="470893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A468756-929F-44F6-8623-8CCAB44E1AF0}"/>
              </a:ext>
            </a:extLst>
          </p:cNvPr>
          <p:cNvGrpSpPr/>
          <p:nvPr/>
        </p:nvGrpSpPr>
        <p:grpSpPr>
          <a:xfrm>
            <a:off x="1869779" y="1491984"/>
            <a:ext cx="736640" cy="975525"/>
            <a:chOff x="1928309" y="1777366"/>
            <a:chExt cx="1216807" cy="1611405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2DB245EB-6946-425B-B69C-A4C1017FF4EB}"/>
                </a:ext>
              </a:extLst>
            </p:cNvPr>
            <p:cNvGrpSpPr/>
            <p:nvPr/>
          </p:nvGrpSpPr>
          <p:grpSpPr>
            <a:xfrm>
              <a:off x="1928309" y="1777366"/>
              <a:ext cx="1216807" cy="1611405"/>
              <a:chOff x="1734319" y="2236834"/>
              <a:chExt cx="1693374" cy="2242517"/>
            </a:xfrm>
          </p:grpSpPr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1BF63E8A-C308-492D-9B8B-6E653D427EBD}"/>
                  </a:ext>
                </a:extLst>
              </p:cNvPr>
              <p:cNvSpPr/>
              <p:nvPr/>
            </p:nvSpPr>
            <p:spPr>
              <a:xfrm>
                <a:off x="1734319" y="2236834"/>
                <a:ext cx="1693374" cy="2242517"/>
              </a:xfrm>
              <a:prstGeom prst="ellipse">
                <a:avLst/>
              </a:prstGeom>
              <a:solidFill>
                <a:schemeClr val="tx1">
                  <a:lumMod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solidFill>
                    <a:schemeClr val="tx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28" name="楕円 27">
                <a:extLst>
                  <a:ext uri="{FF2B5EF4-FFF2-40B4-BE49-F238E27FC236}">
                    <a16:creationId xmlns:a16="http://schemas.microsoft.com/office/drawing/2014/main" id="{80E9C71D-B35D-42E5-B32D-C54D154026EB}"/>
                  </a:ext>
                </a:extLst>
              </p:cNvPr>
              <p:cNvSpPr/>
              <p:nvPr/>
            </p:nvSpPr>
            <p:spPr>
              <a:xfrm>
                <a:off x="1919150" y="2508862"/>
                <a:ext cx="655321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楕円 28">
                <a:extLst>
                  <a:ext uri="{FF2B5EF4-FFF2-40B4-BE49-F238E27FC236}">
                    <a16:creationId xmlns:a16="http://schemas.microsoft.com/office/drawing/2014/main" id="{12C36CE9-B4F0-4336-AC41-7F475B08B770}"/>
                  </a:ext>
                </a:extLst>
              </p:cNvPr>
              <p:cNvSpPr/>
              <p:nvPr/>
            </p:nvSpPr>
            <p:spPr>
              <a:xfrm>
                <a:off x="2181414" y="3615283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66C90DFC-6863-447C-AA9E-1E9849F3046C}"/>
                </a:ext>
              </a:extLst>
            </p:cNvPr>
            <p:cNvSpPr/>
            <p:nvPr/>
          </p:nvSpPr>
          <p:spPr>
            <a:xfrm>
              <a:off x="2570618" y="2008655"/>
              <a:ext cx="470894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2BC0A47-7533-41E0-BE26-21B81AAD655C}"/>
                  </a:ext>
                </a:extLst>
              </p:cNvPr>
              <p:cNvSpPr txBox="1"/>
              <p:nvPr/>
            </p:nvSpPr>
            <p:spPr>
              <a:xfrm>
                <a:off x="773723" y="6370743"/>
                <a:ext cx="11055787" cy="428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/>
                  <a:t>VP flux = 2×10</a:t>
                </a:r>
                <a:r>
                  <a:rPr kumimoji="1" lang="en-US" altLang="ja-JP" sz="2000" baseline="30000" dirty="0"/>
                  <a:t>-5 </a:t>
                </a:r>
                <a:r>
                  <a:rPr kumimoji="1" lang="en-US" altLang="ja-JP" sz="2000" dirty="0"/>
                  <a:t>(/e),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det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=0.75, 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density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=0.85, 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𝐾𝑑𝑒𝑐𝑎𝑦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=0.26, 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=7 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msr</m:t>
                    </m:r>
                  </m:oMath>
                </a14:m>
                <a:r>
                  <a:rPr kumimoji="1" lang="en-US" altLang="ja-JP" sz="2000" dirty="0"/>
                  <a:t> 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2BC0A47-7533-41E0-BE26-21B81AAD6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23" y="6370743"/>
                <a:ext cx="11055787" cy="428322"/>
              </a:xfrm>
              <a:prstGeom prst="rect">
                <a:avLst/>
              </a:prstGeom>
              <a:blipFill>
                <a:blip r:embed="rId4"/>
                <a:stretch>
                  <a:fillRect l="-606" t="-11429" b="-1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107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>
            <a:extLst>
              <a:ext uri="{FF2B5EF4-FFF2-40B4-BE49-F238E27FC236}">
                <a16:creationId xmlns:a16="http://schemas.microsoft.com/office/drawing/2014/main" id="{A60B2E9D-9C87-4D3D-B469-F6DB27CD2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76" y="1395387"/>
            <a:ext cx="5249587" cy="3711160"/>
          </a:xfrm>
          <a:prstGeom prst="rect">
            <a:avLst/>
          </a:prstGeom>
        </p:spPr>
      </p:pic>
      <p:pic>
        <p:nvPicPr>
          <p:cNvPr id="32" name="コンテンツ プレースホルダー 31">
            <a:extLst>
              <a:ext uri="{FF2B5EF4-FFF2-40B4-BE49-F238E27FC236}">
                <a16:creationId xmlns:a16="http://schemas.microsoft.com/office/drawing/2014/main" id="{B136F057-1349-475B-A59A-C66B641FC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3" y="1386927"/>
            <a:ext cx="5409603" cy="3837101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F268FE3-FDFC-4A3C-B393-CB524C5E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2" y="245589"/>
            <a:ext cx="10073115" cy="66278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Expected Spectra and statistical errors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B87BF7-23A5-436E-814E-D8B161D9A693}"/>
              </a:ext>
            </a:extLst>
          </p:cNvPr>
          <p:cNvSpPr txBox="1"/>
          <p:nvPr/>
        </p:nvSpPr>
        <p:spPr>
          <a:xfrm>
            <a:off x="8600951" y="5850133"/>
            <a:ext cx="2553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ΛN CSB in A = 4</a:t>
            </a:r>
            <a:endParaRPr kumimoji="1"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084FFA0-1520-4226-A73C-40BC58A63D9B}"/>
                  </a:ext>
                </a:extLst>
              </p:cNvPr>
              <p:cNvSpPr txBox="1"/>
              <p:nvPr/>
            </p:nvSpPr>
            <p:spPr>
              <a:xfrm>
                <a:off x="1668245" y="5248078"/>
                <a:ext cx="2943987" cy="52655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5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ja-JP" sz="25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kumimoji="1" lang="en-US" altLang="ja-JP" sz="25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5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500" b="0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500" b="0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stat</m:t>
                            </m:r>
                            <m:r>
                              <a:rPr kumimoji="1" lang="en-US" altLang="ja-JP" sz="25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sup>
                        </m:sSubSup>
                      </m:e>
                    </m:d>
                    <m:r>
                      <a:rPr kumimoji="1" lang="en-US" altLang="ja-JP" sz="25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kumimoji="1" lang="ja-JP" altLang="en-US" sz="2500" dirty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r>
                  <a:rPr lang="en-US" altLang="ja-JP" sz="2500" dirty="0">
                    <a:solidFill>
                      <a:schemeClr val="bg1">
                        <a:lumMod val="95000"/>
                      </a:schemeClr>
                    </a:solidFill>
                  </a:rPr>
                  <a:t>k</a:t>
                </a:r>
                <a:r>
                  <a:rPr kumimoji="1" lang="en-US" altLang="ja-JP" sz="2500" dirty="0">
                    <a:solidFill>
                      <a:schemeClr val="bg1">
                        <a:lumMod val="95000"/>
                      </a:schemeClr>
                    </a:solidFill>
                  </a:rPr>
                  <a:t>eV</a:t>
                </a:r>
                <a:endParaRPr kumimoji="1" lang="ja-JP" altLang="en-US" sz="25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084FFA0-1520-4226-A73C-40BC58A63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245" y="5248078"/>
                <a:ext cx="2943987" cy="526554"/>
              </a:xfrm>
              <a:prstGeom prst="rect">
                <a:avLst/>
              </a:prstGeom>
              <a:blipFill>
                <a:blip r:embed="rId4"/>
                <a:stretch>
                  <a:fillRect t="-6977" b="-209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8764A8B-2653-49AB-9F9E-2BF6162E2840}"/>
                  </a:ext>
                </a:extLst>
              </p:cNvPr>
              <p:cNvSpPr txBox="1"/>
              <p:nvPr/>
            </p:nvSpPr>
            <p:spPr>
              <a:xfrm>
                <a:off x="7787268" y="5253158"/>
                <a:ext cx="2730263" cy="52655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500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ja-JP" sz="2500" b="0" i="0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kumimoji="1" lang="en-US" altLang="ja-JP" sz="25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500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500" b="0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500" b="0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stat</m:t>
                            </m:r>
                            <m:r>
                              <a:rPr kumimoji="1" lang="en-US" altLang="ja-JP" sz="2500" b="0" i="0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sup>
                        </m:sSubSup>
                      </m:e>
                    </m:d>
                    <m:r>
                      <a:rPr kumimoji="1" lang="en-US" altLang="ja-JP" sz="2500" b="0" i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kumimoji="1" lang="ja-JP" altLang="en-US" sz="2500" dirty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:r>
                  <a:rPr lang="en-US" altLang="ja-JP" sz="2500" dirty="0">
                    <a:solidFill>
                      <a:schemeClr val="bg1">
                        <a:lumMod val="95000"/>
                      </a:schemeClr>
                    </a:solidFill>
                  </a:rPr>
                  <a:t>k</a:t>
                </a:r>
                <a:r>
                  <a:rPr kumimoji="1" lang="en-US" altLang="ja-JP" sz="2500" dirty="0">
                    <a:solidFill>
                      <a:schemeClr val="bg1">
                        <a:lumMod val="95000"/>
                      </a:schemeClr>
                    </a:solidFill>
                  </a:rPr>
                  <a:t>eV</a:t>
                </a:r>
                <a:endParaRPr kumimoji="1" lang="ja-JP" altLang="en-US" sz="25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8764A8B-2653-49AB-9F9E-2BF6162E2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268" y="5253158"/>
                <a:ext cx="2730263" cy="526554"/>
              </a:xfrm>
              <a:prstGeom prst="rect">
                <a:avLst/>
              </a:prstGeom>
              <a:blipFill>
                <a:blip r:embed="rId5"/>
                <a:stretch>
                  <a:fillRect t="-6977" r="-3348" b="-209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矢印: 右 3">
            <a:extLst>
              <a:ext uri="{FF2B5EF4-FFF2-40B4-BE49-F238E27FC236}">
                <a16:creationId xmlns:a16="http://schemas.microsoft.com/office/drawing/2014/main" id="{5982E5CD-7A19-433A-985F-EB659267AEC6}"/>
              </a:ext>
            </a:extLst>
          </p:cNvPr>
          <p:cNvSpPr/>
          <p:nvPr/>
        </p:nvSpPr>
        <p:spPr>
          <a:xfrm>
            <a:off x="8134810" y="5889134"/>
            <a:ext cx="380011" cy="39188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56D888-C274-48AD-A622-96A5F2DD542F}"/>
              </a:ext>
            </a:extLst>
          </p:cNvPr>
          <p:cNvSpPr txBox="1"/>
          <p:nvPr/>
        </p:nvSpPr>
        <p:spPr>
          <a:xfrm>
            <a:off x="1668245" y="5785543"/>
            <a:ext cx="4267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Hypertriton Puzzle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ΛN int.</a:t>
            </a:r>
          </a:p>
          <a:p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kumimoji="1"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or  excited states)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E29E03B9-D854-44B8-B546-E62B5C238E4B}"/>
              </a:ext>
            </a:extLst>
          </p:cNvPr>
          <p:cNvSpPr/>
          <p:nvPr/>
        </p:nvSpPr>
        <p:spPr>
          <a:xfrm>
            <a:off x="1037855" y="5889134"/>
            <a:ext cx="380011" cy="39188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40BC33-7050-44B1-A6EC-D2D518ABCB0A}"/>
              </a:ext>
            </a:extLst>
          </p:cNvPr>
          <p:cNvGrpSpPr/>
          <p:nvPr/>
        </p:nvGrpSpPr>
        <p:grpSpPr>
          <a:xfrm>
            <a:off x="9868726" y="2368016"/>
            <a:ext cx="821123" cy="821124"/>
            <a:chOff x="1853837" y="1922206"/>
            <a:chExt cx="1356360" cy="1356361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D5B94C6-16A8-4F1B-B51C-AFEFB0EDB292}"/>
                </a:ext>
              </a:extLst>
            </p:cNvPr>
            <p:cNvGrpSpPr/>
            <p:nvPr/>
          </p:nvGrpSpPr>
          <p:grpSpPr>
            <a:xfrm>
              <a:off x="1853837" y="1922206"/>
              <a:ext cx="1356360" cy="1356361"/>
              <a:chOff x="1630680" y="2438400"/>
              <a:chExt cx="1887583" cy="1887583"/>
            </a:xfrm>
          </p:grpSpPr>
          <p:sp>
            <p:nvSpPr>
              <p:cNvPr id="19" name="楕円 18">
                <a:extLst>
                  <a:ext uri="{FF2B5EF4-FFF2-40B4-BE49-F238E27FC236}">
                    <a16:creationId xmlns:a16="http://schemas.microsoft.com/office/drawing/2014/main" id="{1F9BA980-99D9-4236-9245-2F7EF48CE7EB}"/>
                  </a:ext>
                </a:extLst>
              </p:cNvPr>
              <p:cNvSpPr/>
              <p:nvPr/>
            </p:nvSpPr>
            <p:spPr>
              <a:xfrm>
                <a:off x="1630680" y="2438400"/>
                <a:ext cx="1887583" cy="188758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20" name="楕円 19">
                <a:extLst>
                  <a:ext uri="{FF2B5EF4-FFF2-40B4-BE49-F238E27FC236}">
                    <a16:creationId xmlns:a16="http://schemas.microsoft.com/office/drawing/2014/main" id="{DDA751AB-9842-4738-A3A3-A57313CB2545}"/>
                  </a:ext>
                </a:extLst>
              </p:cNvPr>
              <p:cNvSpPr/>
              <p:nvPr/>
            </p:nvSpPr>
            <p:spPr>
              <a:xfrm>
                <a:off x="1746068" y="2960398"/>
                <a:ext cx="655320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楕円 20">
                <a:extLst>
                  <a:ext uri="{FF2B5EF4-FFF2-40B4-BE49-F238E27FC236}">
                    <a16:creationId xmlns:a16="http://schemas.microsoft.com/office/drawing/2014/main" id="{A571A534-F191-42F4-A822-67A750BA6859}"/>
                  </a:ext>
                </a:extLst>
              </p:cNvPr>
              <p:cNvSpPr/>
              <p:nvPr/>
            </p:nvSpPr>
            <p:spPr>
              <a:xfrm>
                <a:off x="2779123" y="2982169"/>
                <a:ext cx="655320" cy="65532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楕円 21">
                <a:extLst>
                  <a:ext uri="{FF2B5EF4-FFF2-40B4-BE49-F238E27FC236}">
                    <a16:creationId xmlns:a16="http://schemas.microsoft.com/office/drawing/2014/main" id="{C53D82F1-8005-4A45-8510-79EA47366081}"/>
                  </a:ext>
                </a:extLst>
              </p:cNvPr>
              <p:cNvSpPr/>
              <p:nvPr/>
            </p:nvSpPr>
            <p:spPr>
              <a:xfrm>
                <a:off x="2207079" y="3505827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568E8506-508A-46EA-BCCA-6D549D8E1ADE}"/>
                </a:ext>
              </a:extLst>
            </p:cNvPr>
            <p:cNvSpPr/>
            <p:nvPr/>
          </p:nvSpPr>
          <p:spPr>
            <a:xfrm>
              <a:off x="2315437" y="1959048"/>
              <a:ext cx="470893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21F0C67-564A-428A-A97D-AEE7DC32AA8D}"/>
              </a:ext>
            </a:extLst>
          </p:cNvPr>
          <p:cNvGrpSpPr/>
          <p:nvPr/>
        </p:nvGrpSpPr>
        <p:grpSpPr>
          <a:xfrm>
            <a:off x="3622741" y="1803053"/>
            <a:ext cx="736640" cy="975525"/>
            <a:chOff x="1928309" y="1777366"/>
            <a:chExt cx="1216807" cy="161140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671FCD26-316A-4838-87C4-7DC22FCB0AA2}"/>
                </a:ext>
              </a:extLst>
            </p:cNvPr>
            <p:cNvGrpSpPr/>
            <p:nvPr/>
          </p:nvGrpSpPr>
          <p:grpSpPr>
            <a:xfrm>
              <a:off x="1928309" y="1777366"/>
              <a:ext cx="1216807" cy="1611405"/>
              <a:chOff x="1734319" y="2236834"/>
              <a:chExt cx="1693374" cy="2242517"/>
            </a:xfrm>
          </p:grpSpPr>
          <p:sp>
            <p:nvSpPr>
              <p:cNvPr id="26" name="楕円 25">
                <a:extLst>
                  <a:ext uri="{FF2B5EF4-FFF2-40B4-BE49-F238E27FC236}">
                    <a16:creationId xmlns:a16="http://schemas.microsoft.com/office/drawing/2014/main" id="{93D86B2F-6319-4355-88C0-729CA05B4BE4}"/>
                  </a:ext>
                </a:extLst>
              </p:cNvPr>
              <p:cNvSpPr/>
              <p:nvPr/>
            </p:nvSpPr>
            <p:spPr>
              <a:xfrm>
                <a:off x="1734319" y="2236834"/>
                <a:ext cx="1693374" cy="2242517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685C3613-FE8B-4990-9647-50292CF4EA99}"/>
                  </a:ext>
                </a:extLst>
              </p:cNvPr>
              <p:cNvSpPr/>
              <p:nvPr/>
            </p:nvSpPr>
            <p:spPr>
              <a:xfrm>
                <a:off x="1919150" y="2508862"/>
                <a:ext cx="655321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楕円 28">
                <a:extLst>
                  <a:ext uri="{FF2B5EF4-FFF2-40B4-BE49-F238E27FC236}">
                    <a16:creationId xmlns:a16="http://schemas.microsoft.com/office/drawing/2014/main" id="{65533C01-FF83-45D5-857E-06769CEA2427}"/>
                  </a:ext>
                </a:extLst>
              </p:cNvPr>
              <p:cNvSpPr/>
              <p:nvPr/>
            </p:nvSpPr>
            <p:spPr>
              <a:xfrm>
                <a:off x="2181414" y="3615283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F6F94DF9-A05F-46F8-A7AF-080F1991D7AE}"/>
                </a:ext>
              </a:extLst>
            </p:cNvPr>
            <p:cNvSpPr/>
            <p:nvPr/>
          </p:nvSpPr>
          <p:spPr>
            <a:xfrm>
              <a:off x="2570618" y="2008655"/>
              <a:ext cx="470894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487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87BAC5C-F67C-4978-93E8-758A611232E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44257" y="181648"/>
                <a:ext cx="9883718" cy="90000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Calibrations and a systematic error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320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en-US" altLang="ja-JP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87BAC5C-F67C-4978-93E8-758A611232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4257" y="181648"/>
                <a:ext cx="9883718" cy="900004"/>
              </a:xfrm>
              <a:blipFill>
                <a:blip r:embed="rId2"/>
                <a:stretch>
                  <a:fillRect l="-247" b="-13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3BD2E1BE-AF36-4F8F-8217-DAB371F1793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244257" y="1235756"/>
              <a:ext cx="11703486" cy="31965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09202">
                      <a:extLst>
                        <a:ext uri="{9D8B030D-6E8A-4147-A177-3AD203B41FA5}">
                          <a16:colId xmlns:a16="http://schemas.microsoft.com/office/drawing/2014/main" val="1732957581"/>
                        </a:ext>
                      </a:extLst>
                    </a:gridCol>
                    <a:gridCol w="2415621">
                      <a:extLst>
                        <a:ext uri="{9D8B030D-6E8A-4147-A177-3AD203B41FA5}">
                          <a16:colId xmlns:a16="http://schemas.microsoft.com/office/drawing/2014/main" val="2854405498"/>
                        </a:ext>
                      </a:extLst>
                    </a:gridCol>
                    <a:gridCol w="1853852">
                      <a:extLst>
                        <a:ext uri="{9D8B030D-6E8A-4147-A177-3AD203B41FA5}">
                          <a16:colId xmlns:a16="http://schemas.microsoft.com/office/drawing/2014/main" val="2960496419"/>
                        </a:ext>
                      </a:extLst>
                    </a:gridCol>
                    <a:gridCol w="1817239">
                      <a:extLst>
                        <a:ext uri="{9D8B030D-6E8A-4147-A177-3AD203B41FA5}">
                          <a16:colId xmlns:a16="http://schemas.microsoft.com/office/drawing/2014/main" val="2678212784"/>
                        </a:ext>
                      </a:extLst>
                    </a:gridCol>
                    <a:gridCol w="1321029">
                      <a:extLst>
                        <a:ext uri="{9D8B030D-6E8A-4147-A177-3AD203B41FA5}">
                          <a16:colId xmlns:a16="http://schemas.microsoft.com/office/drawing/2014/main" val="2560851415"/>
                        </a:ext>
                      </a:extLst>
                    </a:gridCol>
                    <a:gridCol w="2786543">
                      <a:extLst>
                        <a:ext uri="{9D8B030D-6E8A-4147-A177-3AD203B41FA5}">
                          <a16:colId xmlns:a16="http://schemas.microsoft.com/office/drawing/2014/main" val="25648163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Calibration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 + Sieve Slit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ja-JP" altLang="en-US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range (mm)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Beamtime </a:t>
                          </a:r>
                        </a:p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(day)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Remarks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1200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Mom. +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sub>
                              </m:sSub>
                            </m:oMath>
                          </a14:m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1"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200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kumimoji="1" lang="en-US" altLang="ja-JP" sz="20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kumimoji="1" lang="en-US" altLang="ja-JP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altLang="ja-JP" sz="2000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sz="2000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kumimoji="1" lang="en-US" altLang="ja-JP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altLang="ja-JP" sz="2000" smtClean="0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sz="200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kumimoji="1" lang="en-US" altLang="ja-JP" sz="200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b="0" i="0" smtClean="0">
                                        <a:latin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70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ja-JP" sz="1700" b="0" i="0" smtClean="0">
                                    <a:latin typeface="Cambria Math" panose="02040503050406030204" pitchFamily="18" charset="0"/>
                                  </a:rPr>
                                  <m:t>115</m:t>
                                </m:r>
                                <m:r>
                                  <a:rPr kumimoji="1" lang="en-US" altLang="ja-JP" sz="17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kumimoji="1" lang="en-US" altLang="ja-JP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70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kumimoji="1" lang="en-US" altLang="ja-JP" sz="17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kumimoji="1" lang="en-US" altLang="ja-JP" sz="17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kumimoji="1" lang="en-US" altLang="ja-JP" sz="1700" b="0" i="0" smtClean="0">
                                    <a:latin typeface="Cambria Math" panose="02040503050406030204" pitchFamily="18" charset="0"/>
                                  </a:rPr>
                                  <m:t>115</m:t>
                                </m:r>
                              </m:oMath>
                            </m:oMathPara>
                          </a14:m>
                          <a:endParaRPr kumimoji="1" lang="ja-JP" altLang="en-US" sz="1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kumimoji="1" lang="en-US" altLang="ja-JP" sz="200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kumimoji="1" lang="en-US" altLang="ja-JP" sz="2000" b="0" i="0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m:rPr>
                                  <m:nor/>
                                </m:rPr>
                                <a:rPr kumimoji="1" lang="en-US" altLang="ja-JP" sz="2000" b="0" i="0" smtClean="0">
                                  <a:latin typeface="Cambria Math" panose="02040503050406030204" pitchFamily="18" charset="0"/>
                                </a:rPr>
                                <m:t>61</m:t>
                              </m:r>
                              <m:r>
                                <m:rPr>
                                  <m:nor/>
                                </m:rPr>
                                <a:rPr kumimoji="1" lang="en-US" altLang="ja-JP" sz="2000" b="0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00</m:t>
                              </m:r>
                            </m:oMath>
                          </a14:m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kumimoji="1" lang="en-US" altLang="ja-JP" sz="20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20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2000" b="0" i="0" baseline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kumimoji="1" lang="en-US" altLang="ja-JP" sz="2000" b="0" i="1" baseline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kumimoji="1" lang="en-US" altLang="ja-JP" sz="2000" b="0" i="1" baseline="0" smtClean="0">
                                  <a:latin typeface="Cambria Math" panose="02040503050406030204" pitchFamily="18" charset="0"/>
                                </a:rPr>
                                <m:t>:2030</m:t>
                              </m:r>
                            </m:oMath>
                          </a14:m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211400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Mom. +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sub>
                              </m:sSub>
                            </m:oMath>
                          </a14:m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kumimoji="1" lang="en-US" altLang="ja-JP" sz="200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200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</m:oMath>
                          </a14:m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(multi foils)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kumimoji="1"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kumimoji="1" lang="en-US" altLang="ja-JP" sz="200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  <m:d>
                                  <m:dPr>
                                    <m:ctrlPr>
                                      <a:rPr kumimoji="1"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200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kumimoji="1" lang="en-US" altLang="ja-JP" sz="20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kumimoji="1" lang="en-US" altLang="ja-JP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altLang="ja-JP" sz="2000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sz="2000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kumimoji="1" lang="en-US" altLang="ja-JP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altLang="ja-JP" sz="2000" smtClean="0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sz="200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d>
                                <m:sPre>
                                  <m:sPrePr>
                                    <m:ctrlPr>
                                      <a:rPr kumimoji="1"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sub>
                                  <m:sup>
                                    <m:r>
                                      <a:rPr lang="en-US" altLang="ja-JP" sz="200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00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Pre>
                                    <m:sPrePr>
                                      <m:ctrlPr>
                                        <a:rPr kumimoji="1"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000" b="0" i="0" smtClean="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sub>
                                    <m:sup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p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2000" b="0" i="0" smtClean="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e>
                                  </m:sPre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0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r>
                                    <a:rPr lang="en-US" altLang="ja-JP" sz="2000" b="0" i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20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altLang="ja-JP" sz="2000" b="0" i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en-US" altLang="ja-JP" sz="20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  <a:r>
                            <a:rPr kumimoji="1" lang="en-US" altLang="ja-JP" sz="2000" b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300×5</m:t>
                              </m:r>
                            </m:oMath>
                          </a14:m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564813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Angle</a:t>
                          </a:r>
                          <a:r>
                            <a:rPr kumimoji="1" lang="en-US" altLang="ja-JP" sz="2000" b="1" baseline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</a:t>
                          </a:r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kumimoji="1" lang="en-US" altLang="ja-JP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𝐭</m:t>
                                  </m:r>
                                </m:sub>
                              </m:sSub>
                            </m:oMath>
                          </a14:m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kumimoji="1" lang="en-US" altLang="ja-JP" sz="200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200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</m:oMath>
                          </a14:m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(multi foils) + SS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0708146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kumimoji="1" lang="en-US" altLang="ja-JP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𝐭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Empty 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70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ja-JP" sz="1700" b="0" i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a:rPr kumimoji="1" lang="en-US" altLang="ja-JP" sz="17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kumimoji="1" lang="en-US" altLang="ja-JP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70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kumimoji="1" lang="en-US" altLang="ja-JP" sz="17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kumimoji="1" lang="en-US" altLang="ja-JP" sz="17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kumimoji="1" lang="en-US" altLang="ja-JP" sz="1700" b="0" i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kumimoji="1" lang="ja-JP" altLang="en-US" sz="1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 Background study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92685105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Empty (or gas) + SS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 Angle resolution check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8916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Physics</a:t>
                          </a:r>
                          <a:endParaRPr kumimoji="1" lang="ja-JP" altLang="en-US" sz="2000" b="1" dirty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1" lang="en-US" altLang="ja-JP" sz="2000" i="1" smtClean="0">
                                      <a:solidFill>
                                        <a:schemeClr val="tx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kumimoji="1" lang="en-US" altLang="ja-JP" sz="2000" b="0" i="0" smtClean="0">
                                      <a:solidFill>
                                        <a:schemeClr val="tx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kumimoji="1" lang="en-US" altLang="ja-JP" sz="2000" b="0" i="1" smtClean="0">
                                      <a:solidFill>
                                        <a:schemeClr val="tx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,4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2000" b="0" i="0" smtClean="0">
                                      <a:solidFill>
                                        <a:schemeClr val="tx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sPre>
                            </m:oMath>
                          </a14:m>
                          <a:r>
                            <a:rPr lang="ja-JP" altLang="en-US" sz="2000" dirty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kumimoji="1" lang="en-US" altLang="ja-JP" sz="200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b="0" i="0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sub>
                                  <m:sup>
                                    <m:r>
                                      <a:rPr kumimoji="1" lang="en-US" altLang="ja-JP" sz="2000" b="0" i="0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kumimoji="1" lang="en-US" altLang="ja-JP" sz="2000" b="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,4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b="0" i="0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kumimoji="1" lang="ja-JP" altLang="en-US" sz="2000" dirty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700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ja-JP" sz="1700" b="0" i="0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a:rPr kumimoji="1" lang="en-US" altLang="ja-JP" sz="1700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kumimoji="1" lang="en-US" altLang="ja-JP" sz="1700" i="1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700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kumimoji="1" lang="en-US" altLang="ja-JP" sz="1700" smtClean="0">
                                        <a:solidFill>
                                          <a:schemeClr val="tx1">
                                            <a:lumMod val="9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kumimoji="1" lang="en-US" altLang="ja-JP" sz="1700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kumimoji="1" lang="en-US" altLang="ja-JP" sz="1700" b="0" i="0" smtClean="0">
                                    <a:solidFill>
                                      <a:schemeClr val="tx1">
                                        <a:lumMod val="9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kumimoji="1" lang="ja-JP" altLang="en-US" sz="1700" dirty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ja-JP" sz="2000" dirty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</a:t>
                          </a:r>
                          <a:endParaRPr lang="ja-JP" altLang="en-US" sz="2000" dirty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ja-JP" altLang="en-US" sz="2000" dirty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42476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3BD2E1BE-AF36-4F8F-8217-DAB371F1793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92680097"/>
                  </p:ext>
                </p:extLst>
              </p:nvPr>
            </p:nvGraphicFramePr>
            <p:xfrm>
              <a:off x="244257" y="1235756"/>
              <a:ext cx="11703486" cy="31965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09202">
                      <a:extLst>
                        <a:ext uri="{9D8B030D-6E8A-4147-A177-3AD203B41FA5}">
                          <a16:colId xmlns:a16="http://schemas.microsoft.com/office/drawing/2014/main" val="1732957581"/>
                        </a:ext>
                      </a:extLst>
                    </a:gridCol>
                    <a:gridCol w="2415621">
                      <a:extLst>
                        <a:ext uri="{9D8B030D-6E8A-4147-A177-3AD203B41FA5}">
                          <a16:colId xmlns:a16="http://schemas.microsoft.com/office/drawing/2014/main" val="2854405498"/>
                        </a:ext>
                      </a:extLst>
                    </a:gridCol>
                    <a:gridCol w="1853852">
                      <a:extLst>
                        <a:ext uri="{9D8B030D-6E8A-4147-A177-3AD203B41FA5}">
                          <a16:colId xmlns:a16="http://schemas.microsoft.com/office/drawing/2014/main" val="2960496419"/>
                        </a:ext>
                      </a:extLst>
                    </a:gridCol>
                    <a:gridCol w="1817239">
                      <a:extLst>
                        <a:ext uri="{9D8B030D-6E8A-4147-A177-3AD203B41FA5}">
                          <a16:colId xmlns:a16="http://schemas.microsoft.com/office/drawing/2014/main" val="2678212784"/>
                        </a:ext>
                      </a:extLst>
                    </a:gridCol>
                    <a:gridCol w="1321029">
                      <a:extLst>
                        <a:ext uri="{9D8B030D-6E8A-4147-A177-3AD203B41FA5}">
                          <a16:colId xmlns:a16="http://schemas.microsoft.com/office/drawing/2014/main" val="2560851415"/>
                        </a:ext>
                      </a:extLst>
                    </a:gridCol>
                    <a:gridCol w="2786543">
                      <a:extLst>
                        <a:ext uri="{9D8B030D-6E8A-4147-A177-3AD203B41FA5}">
                          <a16:colId xmlns:a16="http://schemas.microsoft.com/office/drawing/2014/main" val="2564816319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Calibration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Target + Sieve Slit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18456" t="-4348" r="-228188" b="-36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Beamtime </a:t>
                          </a:r>
                        </a:p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(day)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Remarks</a:t>
                          </a:r>
                          <a:endParaRPr kumimoji="1" lang="ja-JP" altLang="en-US" sz="20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12007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3" t="-181818" r="-676613" b="-5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12171" t="-181818" r="-321711" b="-540909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18456" t="-58252" r="-228188" b="-105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0350" t="-181818" r="-1313" b="-54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1140016"/>
                      </a:ext>
                    </a:extLst>
                  </a:tr>
                  <a:tr h="427292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3" t="-265714" r="-676613" b="-4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2879" t="-265714" r="-323737" b="-4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12171" t="-265714" r="-321711" b="-410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0350" t="-265714" r="-1313" b="-4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6481344"/>
                      </a:ext>
                    </a:extLst>
                  </a:tr>
                  <a:tr h="427292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3" t="-365714" r="-676613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2879" t="-365714" r="-323737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0708146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" t="-248855" r="-676613" b="-65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Empty 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18456" t="-248855" r="-228188" b="-65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 Background study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92685105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Empty (or gas) + SS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 Angle resolution check</a:t>
                          </a:r>
                          <a:endParaRPr kumimoji="1" lang="ja-JP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8916096"/>
                      </a:ext>
                    </a:extLst>
                  </a:tr>
                  <a:tr h="452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1" dirty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Physics</a:t>
                          </a:r>
                          <a:endParaRPr kumimoji="1" lang="ja-JP" altLang="en-US" sz="2000" b="1" dirty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62879" t="-617568" r="-323737" b="-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12171" t="-617568" r="-321711" b="-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318456" t="-617568" r="-228188" b="-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ja-JP" sz="2000" dirty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</a:t>
                          </a:r>
                          <a:endParaRPr lang="ja-JP" altLang="en-US" sz="2000" dirty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ja-JP" altLang="en-US" sz="2000" dirty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571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4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42476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AD6B2F9-66A1-4E68-8E89-2CDFDCD1C88F}"/>
                  </a:ext>
                </a:extLst>
              </p:cNvPr>
              <p:cNvSpPr txBox="1"/>
              <p:nvPr/>
            </p:nvSpPr>
            <p:spPr>
              <a:xfrm>
                <a:off x="255211" y="4807357"/>
                <a:ext cx="6795371" cy="167738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ja-JP" sz="2300" u="sng" dirty="0"/>
                  <a:t>Major contributions to a systematic error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300" b="0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300" b="0" i="1" u="sng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300" b="0" i="0" u="sng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kumimoji="1" lang="en-US" altLang="ja-JP" sz="2300" u="sng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/>
                  <a:t>Energy scale calibration</a:t>
                </a:r>
                <a:r>
                  <a:rPr lang="en-US" altLang="ja-JP" sz="2000" baseline="30000" dirty="0"/>
                  <a:t>(*) </a:t>
                </a:r>
                <a:r>
                  <a:rPr lang="en-US" altLang="ja-JP" sz="2000" dirty="0"/>
                  <a:t>: </a:t>
                </a:r>
                <a14:m>
                  <m:oMath xmlns:m="http://schemas.openxmlformats.org/officeDocument/2006/math"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ja-JP" sz="20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keV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/>
                  <a:t>Energy loss correction: </a:t>
                </a:r>
                <a14:m>
                  <m:oMath xmlns:m="http://schemas.openxmlformats.org/officeDocument/2006/math"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±40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keV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/>
                  <a:t>target density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=3%</m:t>
                    </m:r>
                  </m:oMath>
                </a14:m>
                <a:endParaRPr lang="en-US" altLang="ja-JP" sz="2000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/>
                  <a:t>cell thickness uniformity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AD6B2F9-66A1-4E68-8E89-2CDFDCD1C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11" y="4807357"/>
                <a:ext cx="6795371" cy="1677382"/>
              </a:xfrm>
              <a:prstGeom prst="rect">
                <a:avLst/>
              </a:prstGeom>
              <a:blipFill>
                <a:blip r:embed="rId4"/>
                <a:stretch>
                  <a:fillRect l="-1253" t="-2527" b="-54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矢印: 右 5">
            <a:extLst>
              <a:ext uri="{FF2B5EF4-FFF2-40B4-BE49-F238E27FC236}">
                <a16:creationId xmlns:a16="http://schemas.microsoft.com/office/drawing/2014/main" id="{7480C294-C8F2-47A0-A187-7F96B744B537}"/>
              </a:ext>
            </a:extLst>
          </p:cNvPr>
          <p:cNvSpPr/>
          <p:nvPr/>
        </p:nvSpPr>
        <p:spPr>
          <a:xfrm>
            <a:off x="7338951" y="5148198"/>
            <a:ext cx="779758" cy="551145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C3051FD-C010-465C-B4D8-58AB30285781}"/>
                  </a:ext>
                </a:extLst>
              </p:cNvPr>
              <p:cNvSpPr txBox="1"/>
              <p:nvPr/>
            </p:nvSpPr>
            <p:spPr>
              <a:xfrm>
                <a:off x="8407078" y="5110620"/>
                <a:ext cx="3529710" cy="611578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>
                    <a:lumMod val="8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3000" b="1" i="0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ja-JP" sz="3000" b="1" i="0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Sup>
                      <m:sSubSupPr>
                        <m:ctrlPr>
                          <a:rPr kumimoji="1" lang="en-US" altLang="ja-JP" sz="30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30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kumimoji="1" lang="en-US" altLang="ja-JP" sz="30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sub>
                      <m:sup>
                        <m:r>
                          <a:rPr kumimoji="1" lang="en-US" altLang="ja-JP" sz="30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𝐬𝐲𝐬</m:t>
                        </m:r>
                        <m:r>
                          <a:rPr kumimoji="1" lang="en-US" altLang="ja-JP" sz="30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kumimoji="1" lang="en-US" altLang="ja-JP" sz="3000" b="1" i="1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|=</m:t>
                    </m:r>
                    <m:r>
                      <a:rPr kumimoji="1" lang="en-US" altLang="ja-JP" sz="3000" b="1" i="1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𝟕𝟎</m:t>
                    </m:r>
                  </m:oMath>
                </a14:m>
                <a:r>
                  <a:rPr kumimoji="1" lang="ja-JP" altLang="en-US" sz="30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altLang="ja-JP" sz="30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k</a:t>
                </a:r>
                <a:r>
                  <a:rPr kumimoji="1" lang="en-US" altLang="ja-JP" sz="30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eV</a:t>
                </a:r>
                <a:endParaRPr kumimoji="1" lang="ja-JP" altLang="en-US" sz="30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C3051FD-C010-465C-B4D8-58AB30285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078" y="5110620"/>
                <a:ext cx="3529710" cy="611578"/>
              </a:xfrm>
              <a:prstGeom prst="rect">
                <a:avLst/>
              </a:prstGeom>
              <a:blipFill>
                <a:blip r:embed="rId5"/>
                <a:stretch>
                  <a:fillRect t="-7767" b="-22330"/>
                </a:stretch>
              </a:blipFill>
              <a:ln>
                <a:solidFill>
                  <a:schemeClr val="tx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47CBC68-DAE7-44FC-9FDC-B78D00434AD7}"/>
              </a:ext>
            </a:extLst>
          </p:cNvPr>
          <p:cNvSpPr txBox="1"/>
          <p:nvPr/>
        </p:nvSpPr>
        <p:spPr>
          <a:xfrm>
            <a:off x="7887626" y="6348392"/>
            <a:ext cx="40601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(*) </a:t>
            </a:r>
            <a:r>
              <a:rPr lang="en-US" altLang="ja-JP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TG et al.,</a:t>
            </a:r>
            <a:r>
              <a:rPr lang="en-US" altLang="ja-JP" baseline="30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kumimoji="1" lang="en-US" altLang="ja-JP" dirty="0">
                <a:solidFill>
                  <a:schemeClr val="bg1">
                    <a:lumMod val="85000"/>
                    <a:lumOff val="15000"/>
                  </a:schemeClr>
                </a:solidFill>
              </a:rPr>
              <a:t>NIMA 900 (2018) 69—83 </a:t>
            </a:r>
            <a:endParaRPr kumimoji="1" lang="ja-JP" alt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AE901B3-B018-4611-B061-E8AEF4D06F43}"/>
              </a:ext>
            </a:extLst>
          </p:cNvPr>
          <p:cNvCxnSpPr>
            <a:cxnSpLocks/>
          </p:cNvCxnSpPr>
          <p:nvPr/>
        </p:nvCxnSpPr>
        <p:spPr>
          <a:xfrm flipV="1">
            <a:off x="9155875" y="4001985"/>
            <a:ext cx="2780913" cy="430362"/>
          </a:xfrm>
          <a:prstGeom prst="line">
            <a:avLst/>
          </a:prstGeom>
          <a:ln w="28575">
            <a:solidFill>
              <a:schemeClr val="tx1">
                <a:lumMod val="9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159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268FE3-FDFC-4A3C-B393-CB524C5EF63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9451" y="361245"/>
                <a:ext cx="9926365" cy="662781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3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 state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1" lang="en-US" altLang="ja-JP" sz="35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kumimoji="1" lang="en-US" altLang="ja-JP" sz="35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35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5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ja-JP" sz="3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  <m:d>
                      <m:dPr>
                        <m:ctrlPr>
                          <a:rPr lang="en-US" altLang="ja-JP" sz="35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35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ja-JP" sz="3500" b="0" i="1" smtClean="0">
                            <a:latin typeface="Cambria Math" panose="02040503050406030204" pitchFamily="18" charset="0"/>
                          </a:rPr>
                          <m:t>=0, </m:t>
                        </m:r>
                        <m:sSup>
                          <m:sSupPr>
                            <m:ctrlPr>
                              <a:rPr lang="en-US" altLang="ja-JP" sz="35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5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ja-JP" sz="35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p>
                        </m:sSup>
                        <m:r>
                          <a:rPr lang="en-US" altLang="ja-JP" sz="3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ja-JP" sz="35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type m:val="lin"/>
                                <m:ctrlPr>
                                  <a:rPr lang="en-US" altLang="ja-JP" sz="35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3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sz="3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altLang="ja-JP" sz="35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endParaRPr kumimoji="1" lang="ja-JP" alt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268FE3-FDFC-4A3C-B393-CB524C5EF6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9451" y="361245"/>
                <a:ext cx="9926365" cy="662781"/>
              </a:xfrm>
              <a:blipFill>
                <a:blip r:embed="rId2"/>
                <a:stretch>
                  <a:fillRect t="-14679" b="-275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DDB9C962-CF5B-4AC6-94D1-B1F03656E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5" y="1816753"/>
            <a:ext cx="5643644" cy="409661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7BED2BE-603A-463F-AB6C-3BE2C1274271}"/>
                  </a:ext>
                </a:extLst>
              </p:cNvPr>
              <p:cNvSpPr txBox="1"/>
              <p:nvPr/>
            </p:nvSpPr>
            <p:spPr>
              <a:xfrm>
                <a:off x="6002710" y="1816753"/>
                <a:ext cx="5987456" cy="4100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Hypertriton Puzzle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Λd</a:t>
                </a:r>
                <a:r>
                  <a:rPr kumimoji="1"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rm radius </a:t>
                </a:r>
                <a:r>
                  <a:rPr kumimoji="1" lang="en-US" altLang="ja-JP" sz="250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2500" b="0" i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ja-JP" sz="2500" b="1" i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kumimoji="1" lang="en-US" altLang="ja-JP" sz="2500" b="1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kumimoji="1" lang="en-US" altLang="ja-JP" sz="2500" b="1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|≤</m:t>
                    </m:r>
                    <m:r>
                      <a:rPr kumimoji="1" lang="en-US" altLang="ja-JP" sz="2500" b="1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kumimoji="1" lang="en-US" altLang="ja-JP" sz="2500" b="1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500" b="1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kumimoji="1"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Better estimation for the lifetime</a:t>
                </a:r>
              </a:p>
              <a:p>
                <a:endParaRPr kumimoji="1" lang="en-US" altLang="ja-JP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ja-JP" sz="3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ΛN interaction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Constraint for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Interaction models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ΛN spin singlet scattering length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2500" b="1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ja-JP" sz="2500" b="1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ja-JP" sz="2500" b="1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500" b="1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ja-JP" sz="2500" b="1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</m:sSub>
                      </m:e>
                    </m:d>
                    <m:r>
                      <a:rPr lang="en-US" altLang="ja-JP" sz="2500" b="1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r>
                      <a:rPr lang="en-US" altLang="ja-JP" sz="2500" b="1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ja-JP" sz="2500" b="1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ja-JP" sz="2500" b="1" i="0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𝐟𝐦</m:t>
                    </m:r>
                  </m:oMath>
                </a14:m>
                <a:r>
                  <a:rPr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cf.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ja-JP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ja-JP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ja-JP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1.8</m:t>
                        </m:r>
                      </m:e>
                      <m:sub>
                        <m:r>
                          <a:rPr lang="en-US" altLang="ja-JP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−4.2</m:t>
                        </m:r>
                      </m:sub>
                      <m:sup>
                        <m:r>
                          <a:rPr lang="en-US" altLang="ja-JP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+2.3</m:t>
                        </m:r>
                      </m:sup>
                    </m:sSubSup>
                    <m:r>
                      <a:rPr lang="en-US" altLang="ja-JP" sz="2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fm</m:t>
                    </m:r>
                  </m:oMath>
                </a14:m>
                <a:r>
                  <a:rPr lang="en-US" altLang="ja-JP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ja-JP" altLang="en-US" sz="25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7BED2BE-603A-463F-AB6C-3BE2C1274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710" y="1816753"/>
                <a:ext cx="5987456" cy="4100546"/>
              </a:xfrm>
              <a:prstGeom prst="rect">
                <a:avLst/>
              </a:prstGeom>
              <a:blipFill>
                <a:blip r:embed="rId4"/>
                <a:stretch>
                  <a:fillRect l="-2444" t="-19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7911439-0B43-48E5-AD3B-66EDA30993CB}"/>
              </a:ext>
            </a:extLst>
          </p:cNvPr>
          <p:cNvGrpSpPr/>
          <p:nvPr/>
        </p:nvGrpSpPr>
        <p:grpSpPr>
          <a:xfrm>
            <a:off x="315257" y="130185"/>
            <a:ext cx="736640" cy="1124900"/>
            <a:chOff x="8285537" y="213196"/>
            <a:chExt cx="736640" cy="1124900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B348C1F-C9B8-468B-A114-E984A29BEA45}"/>
                </a:ext>
              </a:extLst>
            </p:cNvPr>
            <p:cNvGrpSpPr/>
            <p:nvPr/>
          </p:nvGrpSpPr>
          <p:grpSpPr>
            <a:xfrm>
              <a:off x="8285537" y="284385"/>
              <a:ext cx="736640" cy="975525"/>
              <a:chOff x="1928309" y="1777366"/>
              <a:chExt cx="1216807" cy="1611405"/>
            </a:xfrm>
          </p:grpSpPr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8E84D31C-B9E3-483A-AC4A-47F51E4E7980}"/>
                  </a:ext>
                </a:extLst>
              </p:cNvPr>
              <p:cNvGrpSpPr/>
              <p:nvPr/>
            </p:nvGrpSpPr>
            <p:grpSpPr>
              <a:xfrm>
                <a:off x="1928309" y="1777366"/>
                <a:ext cx="1216807" cy="1611405"/>
                <a:chOff x="1734319" y="2236834"/>
                <a:chExt cx="1693374" cy="2242517"/>
              </a:xfrm>
            </p:grpSpPr>
            <p:sp>
              <p:nvSpPr>
                <p:cNvPr id="9" name="楕円 8">
                  <a:extLst>
                    <a:ext uri="{FF2B5EF4-FFF2-40B4-BE49-F238E27FC236}">
                      <a16:creationId xmlns:a16="http://schemas.microsoft.com/office/drawing/2014/main" id="{BF042FF2-9ADC-45C5-A0AF-C562E7F0E37F}"/>
                    </a:ext>
                  </a:extLst>
                </p:cNvPr>
                <p:cNvSpPr/>
                <p:nvPr/>
              </p:nvSpPr>
              <p:spPr>
                <a:xfrm>
                  <a:off x="1734319" y="2236834"/>
                  <a:ext cx="1693374" cy="2242517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 dirty="0"/>
                </a:p>
              </p:txBody>
            </p:sp>
            <p:sp>
              <p:nvSpPr>
                <p:cNvPr id="11" name="楕円 10">
                  <a:extLst>
                    <a:ext uri="{FF2B5EF4-FFF2-40B4-BE49-F238E27FC236}">
                      <a16:creationId xmlns:a16="http://schemas.microsoft.com/office/drawing/2014/main" id="{37D3E6DB-F1BC-4190-B4B8-FB6F80CF28BC}"/>
                    </a:ext>
                  </a:extLst>
                </p:cNvPr>
                <p:cNvSpPr/>
                <p:nvPr/>
              </p:nvSpPr>
              <p:spPr>
                <a:xfrm>
                  <a:off x="1919150" y="2508862"/>
                  <a:ext cx="655321" cy="655320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endPara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楕円 11">
                  <a:extLst>
                    <a:ext uri="{FF2B5EF4-FFF2-40B4-BE49-F238E27FC236}">
                      <a16:creationId xmlns:a16="http://schemas.microsoft.com/office/drawing/2014/main" id="{D5F3917F-3354-4DE8-A390-BF5ACB5790AD}"/>
                    </a:ext>
                  </a:extLst>
                </p:cNvPr>
                <p:cNvSpPr/>
                <p:nvPr/>
              </p:nvSpPr>
              <p:spPr>
                <a:xfrm>
                  <a:off x="2181414" y="3615283"/>
                  <a:ext cx="774436" cy="774436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Λ</a:t>
                  </a:r>
                  <a:endPara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0D638F39-1511-4FA3-AAC9-51603FF16371}"/>
                  </a:ext>
                </a:extLst>
              </p:cNvPr>
              <p:cNvSpPr/>
              <p:nvPr/>
            </p:nvSpPr>
            <p:spPr>
              <a:xfrm>
                <a:off x="2570618" y="2008655"/>
                <a:ext cx="470894" cy="470893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矢印: 右 12">
              <a:extLst>
                <a:ext uri="{FF2B5EF4-FFF2-40B4-BE49-F238E27FC236}">
                  <a16:creationId xmlns:a16="http://schemas.microsoft.com/office/drawing/2014/main" id="{F57C6116-2EEE-4ED6-9036-F33C6D136209}"/>
                </a:ext>
              </a:extLst>
            </p:cNvPr>
            <p:cNvSpPr/>
            <p:nvPr/>
          </p:nvSpPr>
          <p:spPr>
            <a:xfrm rot="5400000">
              <a:off x="8576643" y="1038534"/>
              <a:ext cx="474598" cy="124526"/>
            </a:xfrm>
            <a:prstGeom prst="rightArrow">
              <a:avLst>
                <a:gd name="adj1" fmla="val 50000"/>
                <a:gd name="adj2" fmla="val 122215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D5CBB01B-B800-4533-A157-80F89ED1D60E}"/>
                </a:ext>
              </a:extLst>
            </p:cNvPr>
            <p:cNvSpPr/>
            <p:nvPr/>
          </p:nvSpPr>
          <p:spPr>
            <a:xfrm rot="16200000">
              <a:off x="8110501" y="398699"/>
              <a:ext cx="474598" cy="124526"/>
            </a:xfrm>
            <a:prstGeom prst="rightArrow">
              <a:avLst>
                <a:gd name="adj1" fmla="val 50000"/>
                <a:gd name="adj2" fmla="val 122215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矢印: 右 14">
              <a:extLst>
                <a:ext uri="{FF2B5EF4-FFF2-40B4-BE49-F238E27FC236}">
                  <a16:creationId xmlns:a16="http://schemas.microsoft.com/office/drawing/2014/main" id="{AB757C2A-B4F1-4204-BF8E-1434E6535E4F}"/>
                </a:ext>
              </a:extLst>
            </p:cNvPr>
            <p:cNvSpPr/>
            <p:nvPr/>
          </p:nvSpPr>
          <p:spPr>
            <a:xfrm rot="16200000">
              <a:off x="8691255" y="388232"/>
              <a:ext cx="474598" cy="124526"/>
            </a:xfrm>
            <a:prstGeom prst="rightArrow">
              <a:avLst>
                <a:gd name="adj1" fmla="val 50000"/>
                <a:gd name="adj2" fmla="val 122215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610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コンテンツ プレースホルダー 23">
            <a:extLst>
              <a:ext uri="{FF2B5EF4-FFF2-40B4-BE49-F238E27FC236}">
                <a16:creationId xmlns:a16="http://schemas.microsoft.com/office/drawing/2014/main" id="{444EFDAB-A7FF-47C3-A1ED-A20A2817A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7" y="1919803"/>
            <a:ext cx="5177190" cy="36610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712E54D-A46A-4D12-9704-7D79B2B1DA7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99997" y="189760"/>
                <a:ext cx="9071386" cy="1050317"/>
              </a:xfrm>
            </p:spPr>
            <p:txBody>
              <a:bodyPr/>
              <a:lstStyle/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Excited states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dirty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712E54D-A46A-4D12-9704-7D79B2B1DA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99997" y="189760"/>
                <a:ext cx="9071386" cy="1050317"/>
              </a:xfrm>
              <a:blipFill>
                <a:blip r:embed="rId3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A44182A5-9BC1-409C-9B17-8EE685108194}"/>
                  </a:ext>
                </a:extLst>
              </p:cNvPr>
              <p:cNvSpPr/>
              <p:nvPr/>
            </p:nvSpPr>
            <p:spPr>
              <a:xfrm>
                <a:off x="5899760" y="1271302"/>
                <a:ext cx="6066302" cy="534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500" b="1" i="1" u="sng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 sz="2500" b="1" i="1" u="sng" dirty="0">
                            <a:latin typeface="Cambria Math" panose="02040503050406030204" pitchFamily="18" charset="0"/>
                          </a:rPr>
                          <m:t>𝜦</m:t>
                        </m:r>
                      </m:sub>
                      <m:sup>
                        <m:r>
                          <a:rPr lang="en-US" altLang="ja-JP" sz="2500" b="1" i="1" u="sng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altLang="ja-JP" sz="2500" b="1" i="0" u="sng">
                            <a:latin typeface="Cambria Math" panose="02040503050406030204" pitchFamily="18" charset="0"/>
                          </a:rPr>
                          <m:t>𝐇</m:t>
                        </m:r>
                        <m:r>
                          <a:rPr lang="en-US" altLang="ja-JP" sz="2500" b="1" i="1" u="sng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  <m:d>
                      <m:dPr>
                        <m:ctrlP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500" b="1" i="1" u="sng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altLang="ja-JP" sz="2500" b="1" i="1" u="sng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2500" b="1" i="1" u="sng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500" b="1" i="1" u="sng">
                            <a:latin typeface="Cambria Math" panose="02040503050406030204" pitchFamily="18" charset="0"/>
                          </a:rPr>
                          <m:t>,  </m:t>
                        </m:r>
                        <m:sSup>
                          <m:sSupPr>
                            <m:ctrlPr>
                              <a:rPr lang="en-US" altLang="ja-JP" sz="2500" b="1" i="1" u="sng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500" b="1" i="1" u="sng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altLang="ja-JP" sz="2500" b="1" i="1" u="sng">
                                <a:latin typeface="Cambria Math" panose="02040503050406030204" pitchFamily="18" charset="0"/>
                              </a:rPr>
                              <m:t>𝝅</m:t>
                            </m:r>
                          </m:sup>
                        </m:sSup>
                        <m:r>
                          <a:rPr lang="en-US" altLang="ja-JP" sz="2500" b="1" i="1" u="sng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ja-JP" sz="2500" b="1" i="1" u="sng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type m:val="lin"/>
                                <m:ctrlPr>
                                  <a:rPr lang="en-US" altLang="ja-JP" sz="2500" b="1" i="1" u="sng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500" b="1" i="1" u="sng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ja-JP" sz="2500" b="1" i="1" u="sng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  <m:sup>
                            <m:r>
                              <a:rPr lang="en-US" altLang="ja-JP" sz="2500" b="1" i="1" u="sng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ja-JP" altLang="en-US" sz="25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ja-JP" sz="25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NOT been measured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Hard to measure by emulsion / HI experiments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Does it exist?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yes, the CS is larger than ½ by a factor of 8 </a:t>
                </a:r>
                <a:r>
                  <a:rPr lang="en-US" altLang="ja-JP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no, only the 1/2</a:t>
                </a:r>
                <a:r>
                  <a:rPr lang="en-US" altLang="ja-JP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 will be observed</a:t>
                </a:r>
              </a:p>
              <a:p>
                <a:pPr lvl="2"/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  </a:t>
                </a:r>
                <a14:m>
                  <m:oMath xmlns:m="http://schemas.openxmlformats.org/officeDocument/2006/math">
                    <m:r>
                      <a:rPr lang="en-US" altLang="ja-JP" sz="2000" b="0" i="1" strike="sng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𝜋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EFT predicts 3/2</a:t>
                </a:r>
                <a:r>
                  <a:rPr lang="en-US" altLang="ja-JP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a virtual state</a:t>
                </a:r>
                <a:r>
                  <a:rPr lang="en-US" altLang="ja-JP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 </a:t>
                </a:r>
                <a:endPara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constraint for </a:t>
                </a:r>
                <a:r>
                  <a:rPr lang="en-US" altLang="ja-JP" sz="2000" b="1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ΛN spin triplet interaction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ja-JP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ja-JP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500" b="1" i="1" u="sng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ja-JP" sz="2500" b="1" i="1" u="sng" dirty="0" smtClean="0">
                            <a:latin typeface="Cambria Math" panose="02040503050406030204" pitchFamily="18" charset="0"/>
                          </a:rPr>
                          <m:t>𝚲</m:t>
                        </m:r>
                      </m:sub>
                      <m:sup>
                        <m: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  <m:t>𝐇</m:t>
                        </m:r>
                        <m: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  <m:d>
                      <m:dPr>
                        <m:ctrlPr>
                          <a:rPr lang="en-US" altLang="ja-JP" sz="2500" b="1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  <m:t>,  </m:t>
                        </m:r>
                        <m:sSup>
                          <m:sSupPr>
                            <m:ctrlPr>
                              <a:rPr lang="en-US" altLang="ja-JP" sz="2500" b="1" i="1" u="sng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500" b="1" i="1" u="sng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altLang="ja-JP" sz="2500" b="1" i="1" u="sng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sup>
                        </m:sSup>
                        <m:r>
                          <a:rPr lang="en-US" altLang="ja-JP" sz="2500" b="1" i="1" u="sng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ja-JP" sz="2500" b="1" i="1" u="sng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type m:val="lin"/>
                                <m:ctrlPr>
                                  <a:rPr lang="en-US" altLang="ja-JP" sz="2500" b="1" i="1" u="sng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500" b="1" i="1" u="sng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ja-JP" sz="2500" b="1" i="1" u="sng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  <m:sup>
                            <m:r>
                              <a:rPr lang="en-US" altLang="ja-JP" sz="2500" b="1" i="1" u="sng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ja-JP" altLang="en-US" sz="25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ja-JP" sz="25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 partner of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(and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 significant information</a:t>
                </a: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the existence of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CSB study in the A = 3 hypernuclear system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CS is 0.5 </a:t>
                </a:r>
                <a:r>
                  <a:rPr lang="en-US" altLang="ja-JP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nb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altLang="ja-JP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ja-JP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stat</m:t>
                            </m:r>
                            <m: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sup>
                        </m:sSubSup>
                      </m:e>
                    </m:d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∼7</m:t>
                    </m:r>
                    <m:r>
                      <a:rPr kumimoji="1" lang="en-US" altLang="ja-JP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1" lang="ja-JP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k</a:t>
                </a:r>
                <a:r>
                  <a:rPr kumimoji="1" lang="en-US" altLang="ja-JP" sz="2000" dirty="0">
                    <a:solidFill>
                      <a:schemeClr val="tx1"/>
                    </a:solidFill>
                  </a:rPr>
                  <a:t>eV</a:t>
                </a:r>
                <a:endParaRPr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A44182A5-9BC1-409C-9B17-8EE685108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760" y="1271302"/>
                <a:ext cx="6066302" cy="5340693"/>
              </a:xfrm>
              <a:prstGeom prst="rect">
                <a:avLst/>
              </a:prstGeom>
              <a:blipFill>
                <a:blip r:embed="rId4"/>
                <a:stretch>
                  <a:fillRect l="-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0A7F58E-5DFF-48D4-952D-F9441BE615C0}"/>
              </a:ext>
            </a:extLst>
          </p:cNvPr>
          <p:cNvGrpSpPr/>
          <p:nvPr/>
        </p:nvGrpSpPr>
        <p:grpSpPr>
          <a:xfrm>
            <a:off x="11035979" y="1219418"/>
            <a:ext cx="736640" cy="1124900"/>
            <a:chOff x="10051707" y="1137772"/>
            <a:chExt cx="736640" cy="1124900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D42447B0-89C3-4256-8150-2E61739CDA13}"/>
                </a:ext>
              </a:extLst>
            </p:cNvPr>
            <p:cNvGrpSpPr/>
            <p:nvPr/>
          </p:nvGrpSpPr>
          <p:grpSpPr>
            <a:xfrm>
              <a:off x="10051707" y="1208961"/>
              <a:ext cx="736640" cy="975525"/>
              <a:chOff x="1928309" y="1777366"/>
              <a:chExt cx="1216807" cy="1611405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2BA630DD-BA88-42DC-94EE-91899796A205}"/>
                  </a:ext>
                </a:extLst>
              </p:cNvPr>
              <p:cNvGrpSpPr/>
              <p:nvPr/>
            </p:nvGrpSpPr>
            <p:grpSpPr>
              <a:xfrm>
                <a:off x="1928309" y="1777366"/>
                <a:ext cx="1216807" cy="1611405"/>
                <a:chOff x="1734319" y="2236834"/>
                <a:chExt cx="1693374" cy="2242517"/>
              </a:xfrm>
            </p:grpSpPr>
            <p:sp>
              <p:nvSpPr>
                <p:cNvPr id="8" name="楕円 7">
                  <a:extLst>
                    <a:ext uri="{FF2B5EF4-FFF2-40B4-BE49-F238E27FC236}">
                      <a16:creationId xmlns:a16="http://schemas.microsoft.com/office/drawing/2014/main" id="{5A393CA3-C981-4765-B872-927CE6EE8F16}"/>
                    </a:ext>
                  </a:extLst>
                </p:cNvPr>
                <p:cNvSpPr/>
                <p:nvPr/>
              </p:nvSpPr>
              <p:spPr>
                <a:xfrm>
                  <a:off x="1734319" y="2236834"/>
                  <a:ext cx="1693374" cy="2242517"/>
                </a:xfrm>
                <a:prstGeom prst="ellipse">
                  <a:avLst/>
                </a:prstGeom>
                <a:solidFill>
                  <a:schemeClr val="tx1">
                    <a:lumMod val="85000"/>
                  </a:schemeClr>
                </a:solidFill>
                <a:ln w="28575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 dirty="0"/>
                </a:p>
              </p:txBody>
            </p:sp>
            <p:sp>
              <p:nvSpPr>
                <p:cNvPr id="9" name="楕円 8">
                  <a:extLst>
                    <a:ext uri="{FF2B5EF4-FFF2-40B4-BE49-F238E27FC236}">
                      <a16:creationId xmlns:a16="http://schemas.microsoft.com/office/drawing/2014/main" id="{38845B61-04C4-4CEA-A7F7-FE949EEA924A}"/>
                    </a:ext>
                  </a:extLst>
                </p:cNvPr>
                <p:cNvSpPr/>
                <p:nvPr/>
              </p:nvSpPr>
              <p:spPr>
                <a:xfrm>
                  <a:off x="1919150" y="2508862"/>
                  <a:ext cx="655321" cy="655320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endPara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楕円 9">
                  <a:extLst>
                    <a:ext uri="{FF2B5EF4-FFF2-40B4-BE49-F238E27FC236}">
                      <a16:creationId xmlns:a16="http://schemas.microsoft.com/office/drawing/2014/main" id="{2DDF79D7-9711-4789-9A01-870541EB33A7}"/>
                    </a:ext>
                  </a:extLst>
                </p:cNvPr>
                <p:cNvSpPr/>
                <p:nvPr/>
              </p:nvSpPr>
              <p:spPr>
                <a:xfrm>
                  <a:off x="2181414" y="3615283"/>
                  <a:ext cx="774436" cy="774436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Λ</a:t>
                  </a:r>
                  <a:endParaRPr kumimoji="1" lang="ja-JP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" name="楕円 6">
                <a:extLst>
                  <a:ext uri="{FF2B5EF4-FFF2-40B4-BE49-F238E27FC236}">
                    <a16:creationId xmlns:a16="http://schemas.microsoft.com/office/drawing/2014/main" id="{F3A3C2B4-4F66-4EC5-A80F-FB886FE0A186}"/>
                  </a:ext>
                </a:extLst>
              </p:cNvPr>
              <p:cNvSpPr/>
              <p:nvPr/>
            </p:nvSpPr>
            <p:spPr>
              <a:xfrm>
                <a:off x="2570618" y="2008655"/>
                <a:ext cx="470894" cy="470893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矢印: 右 10">
              <a:extLst>
                <a:ext uri="{FF2B5EF4-FFF2-40B4-BE49-F238E27FC236}">
                  <a16:creationId xmlns:a16="http://schemas.microsoft.com/office/drawing/2014/main" id="{12797053-3E22-4340-A374-F7E7B3F352DC}"/>
                </a:ext>
              </a:extLst>
            </p:cNvPr>
            <p:cNvSpPr/>
            <p:nvPr/>
          </p:nvSpPr>
          <p:spPr>
            <a:xfrm rot="16200000">
              <a:off x="10342813" y="1963110"/>
              <a:ext cx="474598" cy="124526"/>
            </a:xfrm>
            <a:prstGeom prst="rightArrow">
              <a:avLst>
                <a:gd name="adj1" fmla="val 50000"/>
                <a:gd name="adj2" fmla="val 122215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矢印: 右 11">
              <a:extLst>
                <a:ext uri="{FF2B5EF4-FFF2-40B4-BE49-F238E27FC236}">
                  <a16:creationId xmlns:a16="http://schemas.microsoft.com/office/drawing/2014/main" id="{4498338D-5714-4EBC-BAFE-EF844672F4B7}"/>
                </a:ext>
              </a:extLst>
            </p:cNvPr>
            <p:cNvSpPr/>
            <p:nvPr/>
          </p:nvSpPr>
          <p:spPr>
            <a:xfrm rot="16200000">
              <a:off x="9876671" y="1323275"/>
              <a:ext cx="474598" cy="124526"/>
            </a:xfrm>
            <a:prstGeom prst="rightArrow">
              <a:avLst>
                <a:gd name="adj1" fmla="val 50000"/>
                <a:gd name="adj2" fmla="val 122215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矢印: 右 12">
              <a:extLst>
                <a:ext uri="{FF2B5EF4-FFF2-40B4-BE49-F238E27FC236}">
                  <a16:creationId xmlns:a16="http://schemas.microsoft.com/office/drawing/2014/main" id="{E742BF91-C27F-4FF5-BF0F-F648CD28E76F}"/>
                </a:ext>
              </a:extLst>
            </p:cNvPr>
            <p:cNvSpPr/>
            <p:nvPr/>
          </p:nvSpPr>
          <p:spPr>
            <a:xfrm rot="16200000">
              <a:off x="10457425" y="1312808"/>
              <a:ext cx="474598" cy="124526"/>
            </a:xfrm>
            <a:prstGeom prst="rightArrow">
              <a:avLst>
                <a:gd name="adj1" fmla="val 50000"/>
                <a:gd name="adj2" fmla="val 122215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8" name="矢印: 下 17">
            <a:extLst>
              <a:ext uri="{FF2B5EF4-FFF2-40B4-BE49-F238E27FC236}">
                <a16:creationId xmlns:a16="http://schemas.microsoft.com/office/drawing/2014/main" id="{AE63A283-1F93-40AA-89FF-9B6026C25BE1}"/>
              </a:ext>
            </a:extLst>
          </p:cNvPr>
          <p:cNvSpPr/>
          <p:nvPr/>
        </p:nvSpPr>
        <p:spPr>
          <a:xfrm>
            <a:off x="3414855" y="3446758"/>
            <a:ext cx="450937" cy="553669"/>
          </a:xfrm>
          <a:prstGeom prst="down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98EB86D1-CF62-443A-BC6D-181335C54869}"/>
                  </a:ext>
                </a:extLst>
              </p:cNvPr>
              <p:cNvSpPr/>
              <p:nvPr/>
            </p:nvSpPr>
            <p:spPr>
              <a:xfrm>
                <a:off x="3357576" y="2998107"/>
                <a:ext cx="1016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ja-JP" sz="20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ja-JP" sz="20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ja-JP" altLang="en-US" sz="20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98EB86D1-CF62-443A-BC6D-181335C5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76" y="2998107"/>
                <a:ext cx="101643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右中かっこ 19">
            <a:extLst>
              <a:ext uri="{FF2B5EF4-FFF2-40B4-BE49-F238E27FC236}">
                <a16:creationId xmlns:a16="http://schemas.microsoft.com/office/drawing/2014/main" id="{7502B959-0CA1-4B0F-8E52-E756F5776E00}"/>
              </a:ext>
            </a:extLst>
          </p:cNvPr>
          <p:cNvSpPr/>
          <p:nvPr/>
        </p:nvSpPr>
        <p:spPr>
          <a:xfrm rot="16200000">
            <a:off x="2435181" y="1241052"/>
            <a:ext cx="400833" cy="97174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B78E2D4D-6AD7-4949-85C5-A486435D933C}"/>
                  </a:ext>
                </a:extLst>
              </p:cNvPr>
              <p:cNvSpPr/>
              <p:nvPr/>
            </p:nvSpPr>
            <p:spPr>
              <a:xfrm>
                <a:off x="2149725" y="1024633"/>
                <a:ext cx="97456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2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ja-JP" sz="2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ja-JP" altLang="en-US" sz="2200" dirty="0"/>
              </a:p>
            </p:txBody>
          </p:sp>
        </mc:Choice>
        <mc:Fallback xmlns=""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B78E2D4D-6AD7-4949-85C5-A486435D93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725" y="1024633"/>
                <a:ext cx="97456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F8BB54B-D031-40E4-9FE8-474645042CA1}"/>
              </a:ext>
            </a:extLst>
          </p:cNvPr>
          <p:cNvGrpSpPr/>
          <p:nvPr/>
        </p:nvGrpSpPr>
        <p:grpSpPr>
          <a:xfrm>
            <a:off x="9962315" y="4461712"/>
            <a:ext cx="2003747" cy="593169"/>
            <a:chOff x="9289404" y="5889213"/>
            <a:chExt cx="2631853" cy="779107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A2E6F99A-E2C4-458B-8433-E2807695BBF3}"/>
                </a:ext>
              </a:extLst>
            </p:cNvPr>
            <p:cNvGrpSpPr/>
            <p:nvPr/>
          </p:nvGrpSpPr>
          <p:grpSpPr>
            <a:xfrm>
              <a:off x="9289404" y="5889213"/>
              <a:ext cx="736640" cy="765435"/>
              <a:chOff x="1928309" y="2124401"/>
              <a:chExt cx="1216807" cy="1264371"/>
            </a:xfrm>
          </p:grpSpPr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BFC2467E-B3E5-422D-92B2-F05FCAC1A9F8}"/>
                  </a:ext>
                </a:extLst>
              </p:cNvPr>
              <p:cNvGrpSpPr/>
              <p:nvPr/>
            </p:nvGrpSpPr>
            <p:grpSpPr>
              <a:xfrm>
                <a:off x="1928309" y="2124401"/>
                <a:ext cx="1216807" cy="1264371"/>
                <a:chOff x="1734319" y="2719785"/>
                <a:chExt cx="1693374" cy="1759566"/>
              </a:xfrm>
            </p:grpSpPr>
            <p:sp>
              <p:nvSpPr>
                <p:cNvPr id="40" name="楕円 39">
                  <a:extLst>
                    <a:ext uri="{FF2B5EF4-FFF2-40B4-BE49-F238E27FC236}">
                      <a16:creationId xmlns:a16="http://schemas.microsoft.com/office/drawing/2014/main" id="{D5A758A1-64B6-4698-8FA3-77E2A18DFAFA}"/>
                    </a:ext>
                  </a:extLst>
                </p:cNvPr>
                <p:cNvSpPr/>
                <p:nvPr/>
              </p:nvSpPr>
              <p:spPr>
                <a:xfrm>
                  <a:off x="1734319" y="2719785"/>
                  <a:ext cx="1693374" cy="1759566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楕円 41">
                  <a:extLst>
                    <a:ext uri="{FF2B5EF4-FFF2-40B4-BE49-F238E27FC236}">
                      <a16:creationId xmlns:a16="http://schemas.microsoft.com/office/drawing/2014/main" id="{3F35F0DA-907A-4D02-BAE9-EC8E21BDA087}"/>
                    </a:ext>
                  </a:extLst>
                </p:cNvPr>
                <p:cNvSpPr/>
                <p:nvPr/>
              </p:nvSpPr>
              <p:spPr>
                <a:xfrm>
                  <a:off x="2181414" y="3615283"/>
                  <a:ext cx="774436" cy="774436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Λ</a:t>
                  </a:r>
                  <a:endParaRPr kumimoji="1" lang="ja-JP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9" name="楕円 38">
                <a:extLst>
                  <a:ext uri="{FF2B5EF4-FFF2-40B4-BE49-F238E27FC236}">
                    <a16:creationId xmlns:a16="http://schemas.microsoft.com/office/drawing/2014/main" id="{ABE8CD67-22A6-42E8-B0D4-CE7D7E7098D0}"/>
                  </a:ext>
                </a:extLst>
              </p:cNvPr>
              <p:cNvSpPr/>
              <p:nvPr/>
            </p:nvSpPr>
            <p:spPr>
              <a:xfrm>
                <a:off x="2570618" y="2298324"/>
                <a:ext cx="470893" cy="470893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05642FFC-C388-438F-B527-825061DD7F5A}"/>
                </a:ext>
              </a:extLst>
            </p:cNvPr>
            <p:cNvGrpSpPr/>
            <p:nvPr/>
          </p:nvGrpSpPr>
          <p:grpSpPr>
            <a:xfrm>
              <a:off x="10223513" y="5896049"/>
              <a:ext cx="736640" cy="765435"/>
              <a:chOff x="1928309" y="2124401"/>
              <a:chExt cx="1216807" cy="1264371"/>
            </a:xfrm>
          </p:grpSpPr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AAB7742C-A3A9-4683-902C-7755773DCEB8}"/>
                  </a:ext>
                </a:extLst>
              </p:cNvPr>
              <p:cNvGrpSpPr/>
              <p:nvPr/>
            </p:nvGrpSpPr>
            <p:grpSpPr>
              <a:xfrm>
                <a:off x="1928309" y="2124401"/>
                <a:ext cx="1216807" cy="1264371"/>
                <a:chOff x="1734319" y="2719785"/>
                <a:chExt cx="1693374" cy="1759566"/>
              </a:xfrm>
            </p:grpSpPr>
            <p:sp>
              <p:nvSpPr>
                <p:cNvPr id="46" name="楕円 45">
                  <a:extLst>
                    <a:ext uri="{FF2B5EF4-FFF2-40B4-BE49-F238E27FC236}">
                      <a16:creationId xmlns:a16="http://schemas.microsoft.com/office/drawing/2014/main" id="{0E5B600C-A522-495D-94DF-176B6F13487D}"/>
                    </a:ext>
                  </a:extLst>
                </p:cNvPr>
                <p:cNvSpPr/>
                <p:nvPr/>
              </p:nvSpPr>
              <p:spPr>
                <a:xfrm>
                  <a:off x="1734319" y="2719785"/>
                  <a:ext cx="1693374" cy="1759566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楕円 46">
                  <a:extLst>
                    <a:ext uri="{FF2B5EF4-FFF2-40B4-BE49-F238E27FC236}">
                      <a16:creationId xmlns:a16="http://schemas.microsoft.com/office/drawing/2014/main" id="{4FD73C7F-E036-46FB-BE3D-4EFB29626AB6}"/>
                    </a:ext>
                  </a:extLst>
                </p:cNvPr>
                <p:cNvSpPr/>
                <p:nvPr/>
              </p:nvSpPr>
              <p:spPr>
                <a:xfrm>
                  <a:off x="1919150" y="2911986"/>
                  <a:ext cx="655320" cy="655320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endParaRPr kumimoji="1" lang="ja-JP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楕円 47">
                  <a:extLst>
                    <a:ext uri="{FF2B5EF4-FFF2-40B4-BE49-F238E27FC236}">
                      <a16:creationId xmlns:a16="http://schemas.microsoft.com/office/drawing/2014/main" id="{56169D12-94BD-4486-BE03-AAF0BE530881}"/>
                    </a:ext>
                  </a:extLst>
                </p:cNvPr>
                <p:cNvSpPr/>
                <p:nvPr/>
              </p:nvSpPr>
              <p:spPr>
                <a:xfrm>
                  <a:off x="2181414" y="3615283"/>
                  <a:ext cx="774436" cy="774436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Λ</a:t>
                  </a:r>
                  <a:endParaRPr kumimoji="1" lang="ja-JP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90B9EF7E-DAB5-4A52-88ED-A6A63C2714D8}"/>
                  </a:ext>
                </a:extLst>
              </p:cNvPr>
              <p:cNvSpPr/>
              <p:nvPr/>
            </p:nvSpPr>
            <p:spPr>
              <a:xfrm>
                <a:off x="2570618" y="2298324"/>
                <a:ext cx="470893" cy="470893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5CF2C265-4B6B-418C-A00B-171669B9454D}"/>
                </a:ext>
              </a:extLst>
            </p:cNvPr>
            <p:cNvGrpSpPr/>
            <p:nvPr/>
          </p:nvGrpSpPr>
          <p:grpSpPr>
            <a:xfrm>
              <a:off x="11184617" y="5902885"/>
              <a:ext cx="736640" cy="765435"/>
              <a:chOff x="1734319" y="2719785"/>
              <a:chExt cx="1693374" cy="1759566"/>
            </a:xfrm>
          </p:grpSpPr>
          <p:sp>
            <p:nvSpPr>
              <p:cNvPr id="52" name="楕円 51">
                <a:extLst>
                  <a:ext uri="{FF2B5EF4-FFF2-40B4-BE49-F238E27FC236}">
                    <a16:creationId xmlns:a16="http://schemas.microsoft.com/office/drawing/2014/main" id="{BBFE7F55-60F6-4D83-A78E-D7D9510D1A8E}"/>
                  </a:ext>
                </a:extLst>
              </p:cNvPr>
              <p:cNvSpPr/>
              <p:nvPr/>
            </p:nvSpPr>
            <p:spPr>
              <a:xfrm>
                <a:off x="1734319" y="2719785"/>
                <a:ext cx="1693374" cy="1759566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楕円 52">
                <a:extLst>
                  <a:ext uri="{FF2B5EF4-FFF2-40B4-BE49-F238E27FC236}">
                    <a16:creationId xmlns:a16="http://schemas.microsoft.com/office/drawing/2014/main" id="{67AF91E5-8BC3-4B75-B6CC-51C23BF902FA}"/>
                  </a:ext>
                </a:extLst>
              </p:cNvPr>
              <p:cNvSpPr/>
              <p:nvPr/>
            </p:nvSpPr>
            <p:spPr>
              <a:xfrm>
                <a:off x="1919150" y="2911986"/>
                <a:ext cx="655320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楕円 53">
                <a:extLst>
                  <a:ext uri="{FF2B5EF4-FFF2-40B4-BE49-F238E27FC236}">
                    <a16:creationId xmlns:a16="http://schemas.microsoft.com/office/drawing/2014/main" id="{A85DEFA1-39C3-48AB-A5AC-65563572929F}"/>
                  </a:ext>
                </a:extLst>
              </p:cNvPr>
              <p:cNvSpPr/>
              <p:nvPr/>
            </p:nvSpPr>
            <p:spPr>
              <a:xfrm>
                <a:off x="2181414" y="3615283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8EE2A52B-D6C6-4430-ADDA-D428F47BADE3}"/>
                </a:ext>
              </a:extLst>
            </p:cNvPr>
            <p:cNvSpPr/>
            <p:nvPr/>
          </p:nvSpPr>
          <p:spPr>
            <a:xfrm>
              <a:off x="9354742" y="5986285"/>
              <a:ext cx="285073" cy="28507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74273009-C74B-4445-AC31-1F95D610AFB8}"/>
                </a:ext>
              </a:extLst>
            </p:cNvPr>
            <p:cNvSpPr/>
            <p:nvPr/>
          </p:nvSpPr>
          <p:spPr>
            <a:xfrm>
              <a:off x="11580613" y="5988040"/>
              <a:ext cx="285073" cy="28507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kumimoji="1" lang="ja-JP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510056E-5A83-465B-96A6-02D56A99D5A6}"/>
              </a:ext>
            </a:extLst>
          </p:cNvPr>
          <p:cNvSpPr/>
          <p:nvPr/>
        </p:nvSpPr>
        <p:spPr>
          <a:xfrm>
            <a:off x="399835" y="6052687"/>
            <a:ext cx="500329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Both"/>
            </a:pPr>
            <a:r>
              <a:rPr lang="fr-FR" altLang="ja-JP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Mart </a:t>
            </a:r>
            <a:r>
              <a:rPr lang="fr-FR" altLang="ja-JP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altLang="ja-JP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ja-JP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Nucl. Phys. A </a:t>
            </a:r>
            <a:r>
              <a:rPr lang="fr-FR" altLang="ja-JP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640</a:t>
            </a:r>
            <a:r>
              <a:rPr lang="fr-FR" altLang="ja-JP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235-258 (1998)</a:t>
            </a:r>
          </a:p>
          <a:p>
            <a:pPr marL="342900" indent="-342900">
              <a:buAutoNum type="arabicParenBoth"/>
            </a:pPr>
            <a:r>
              <a:rPr lang="en-US" altLang="ja-JP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Schäfer et al., Phys. Lett. B 808, 135614 (2020)</a:t>
            </a:r>
            <a:endParaRPr lang="ja-JP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69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113D54-C864-432F-B9AD-C55D7FA4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202" y="379412"/>
            <a:ext cx="3418881" cy="1034184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F7A94D42-5EEB-404E-83FC-0727165E1D72}"/>
                  </a:ext>
                </a:extLst>
              </p:cNvPr>
              <p:cNvSpPr/>
              <p:nvPr/>
            </p:nvSpPr>
            <p:spPr>
              <a:xfrm>
                <a:off x="1211339" y="4222055"/>
                <a:ext cx="9788235" cy="219079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3200" b="1" u="sng" dirty="0">
                    <a:solidFill>
                      <a:schemeClr val="tx1">
                        <a:lumMod val="95000"/>
                      </a:schemeClr>
                    </a:solidFill>
                  </a:rPr>
                  <a:t>HRS-</a:t>
                </a:r>
                <a:r>
                  <a:rPr lang="en-US" altLang="ja-JP" sz="3200" b="1" u="sng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HKS</a:t>
                </a:r>
                <a:r>
                  <a:rPr lang="en-US" altLang="ja-JP" sz="3200" b="1" u="sng" dirty="0">
                    <a:solidFill>
                      <a:schemeClr val="tx1">
                        <a:lumMod val="95000"/>
                      </a:schemeClr>
                    </a:solidFill>
                  </a:rPr>
                  <a:t> @ Hall A (JLab C12-19-002, 2022/2023)</a:t>
                </a:r>
                <a:endParaRPr lang="en-US" altLang="ja-JP" sz="3000" u="sng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5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Λ</m:t>
                        </m:r>
                      </m:sub>
                    </m:sSub>
                    <m:r>
                      <a:rPr lang="en-US" altLang="ja-JP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sPre>
                      <m:sPrePr>
                        <m:ctrlPr>
                          <a:rPr lang="en-US" altLang="ja-JP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altLang="ja-JP" sz="2500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Λ</m:t>
                        </m:r>
                      </m:sub>
                      <m:sup>
                        <m:r>
                          <a:rPr lang="en-US" altLang="ja-JP" sz="2500" b="0" i="1" smtClean="0">
                            <a:latin typeface="Cambria Math" panose="02040503050406030204" pitchFamily="18" charset="0"/>
                          </a:rPr>
                          <m:t>3,4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5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r>
                      <a:rPr lang="en-US" altLang="ja-JP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altLang="ja-JP" sz="2500" dirty="0"/>
                  <a:t> with an accuracy of </a:t>
                </a:r>
              </a:p>
              <a:p>
                <a:r>
                  <a:rPr kumimoji="1" lang="en-US" altLang="ja-JP" sz="25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kumimoji="1" lang="en-US" altLang="ja-JP" sz="2500" b="1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Sup>
                      <m:sSubSupPr>
                        <m:ctrlPr>
                          <a:rPr kumimoji="1" lang="en-US" altLang="ja-JP" sz="25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5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kumimoji="1" lang="en-US" altLang="ja-JP" sz="2500" b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sub>
                      <m:sup>
                        <m:r>
                          <a:rPr kumimoji="1" lang="en-US" altLang="ja-JP" sz="25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𝐭𝐨𝐭</m:t>
                        </m:r>
                        <m:r>
                          <a:rPr kumimoji="1" lang="en-US" altLang="ja-JP" sz="2500" b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p>
                    </m:sSubSup>
                    <m:r>
                      <a:rPr kumimoji="1" lang="en-US" altLang="ja-JP" sz="2500" b="1" i="1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500" b="1" i="1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1" lang="en-US" altLang="ja-JP" sz="25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JP" sz="2500" b="1" i="1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ja-JP" sz="2500" b="1" i="1">
                                    <a:solidFill>
                                      <a:schemeClr val="accent3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500" b="1">
                                    <a:solidFill>
                                      <a:schemeClr val="accent3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sSubSup>
                                  <m:sSubSupPr>
                                    <m:ctrlPr>
                                      <a:rPr kumimoji="1" lang="en-US" altLang="ja-JP" sz="2500" b="1" i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2500" b="1" i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1" lang="en-US" altLang="ja-JP" sz="2500" b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sub>
                                  <m:sup>
                                    <m:r>
                                      <a:rPr kumimoji="1" lang="en-US" altLang="ja-JP" sz="2500" b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𝐬𝐲𝐬</m:t>
                                    </m:r>
                                    <m:r>
                                      <a:rPr kumimoji="1" lang="en-US" altLang="ja-JP" sz="2500" b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kumimoji="1" lang="en-US" altLang="ja-JP" sz="2500" b="1" i="1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1" lang="en-US" altLang="ja-JP" sz="25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ja-JP" sz="2500" b="1" i="1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ja-JP" sz="2500" b="1" i="1">
                                    <a:solidFill>
                                      <a:schemeClr val="accent3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500" b="1">
                                    <a:solidFill>
                                      <a:schemeClr val="accent3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sSubSup>
                                  <m:sSubSupPr>
                                    <m:ctrlPr>
                                      <a:rPr kumimoji="1" lang="en-US" altLang="ja-JP" sz="2500" b="1" i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2500" b="1" i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1" lang="en-US" altLang="ja-JP" sz="2500" b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sub>
                                  <m:sup>
                                    <m:r>
                                      <a:rPr kumimoji="1" lang="en-US" altLang="ja-JP" sz="2500" b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𝐬𝐭𝐚𝐭</m:t>
                                    </m:r>
                                    <m:r>
                                      <a:rPr kumimoji="1" lang="en-US" altLang="ja-JP" sz="2500" b="1">
                                        <a:solidFill>
                                          <a:schemeClr val="accent3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kumimoji="1" lang="en-US" altLang="ja-JP" sz="2500" b="1" i="1" smtClean="0">
                                <a:solidFill>
                                  <a:schemeClr val="accent3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kumimoji="1" lang="en-US" altLang="ja-JP" sz="2500" b="1" i="1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ja-JP" sz="2500" b="1" i="1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𝟖𝟎</m:t>
                    </m:r>
                    <m:r>
                      <m:rPr>
                        <m:nor/>
                      </m:rPr>
                      <a:rPr kumimoji="1" lang="ja-JP" altLang="en-US" sz="25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altLang="ja-JP" sz="25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rPr>
                      <m:t>k</m:t>
                    </m:r>
                    <m:r>
                      <m:rPr>
                        <m:nor/>
                      </m:rPr>
                      <a:rPr kumimoji="1" lang="en-US" altLang="ja-JP" sz="2500" b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rPr>
                      <m:t>eV</m:t>
                    </m:r>
                  </m:oMath>
                </a14:m>
                <a:r>
                  <a:rPr lang="en-US" altLang="ja-JP" sz="2500" dirty="0"/>
                  <a:t> </a:t>
                </a:r>
              </a:p>
              <a:p>
                <a:r>
                  <a:rPr lang="en-US" altLang="ja-JP" sz="2500" dirty="0">
                    <a:sym typeface="Wingdings" panose="05000000000000000000" pitchFamily="2" charset="2"/>
                  </a:rPr>
                  <a:t> Hypertriton Puzzle / Charge Symmetry Breaking  </a:t>
                </a:r>
                <a:endParaRPr lang="ja-JP" altLang="en-US" sz="2500" dirty="0"/>
              </a:p>
            </p:txBody>
          </p:sp>
        </mc:Choice>
        <mc:Fallback xmlns="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F7A94D42-5EEB-404E-83FC-0727165E1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339" y="4222055"/>
                <a:ext cx="9788235" cy="2190793"/>
              </a:xfrm>
              <a:prstGeom prst="rect">
                <a:avLst/>
              </a:prstGeom>
              <a:blipFill>
                <a:blip r:embed="rId2"/>
                <a:stretch>
                  <a:fillRect l="-1620" t="-3621" b="-58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DA69E8A6-3047-488C-8791-E9460CAF9CA8}"/>
              </a:ext>
            </a:extLst>
          </p:cNvPr>
          <p:cNvGrpSpPr/>
          <p:nvPr/>
        </p:nvGrpSpPr>
        <p:grpSpPr>
          <a:xfrm>
            <a:off x="10035318" y="5077672"/>
            <a:ext cx="821123" cy="821124"/>
            <a:chOff x="1853837" y="1922206"/>
            <a:chExt cx="1356360" cy="1356361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29736691-4BE7-437C-9A0C-8D11E8CF8E8A}"/>
                </a:ext>
              </a:extLst>
            </p:cNvPr>
            <p:cNvGrpSpPr/>
            <p:nvPr/>
          </p:nvGrpSpPr>
          <p:grpSpPr>
            <a:xfrm>
              <a:off x="1853837" y="1922206"/>
              <a:ext cx="1356360" cy="1356361"/>
              <a:chOff x="1630680" y="2438400"/>
              <a:chExt cx="1887583" cy="1887583"/>
            </a:xfrm>
          </p:grpSpPr>
          <p:sp>
            <p:nvSpPr>
              <p:cNvPr id="25" name="楕円 24">
                <a:extLst>
                  <a:ext uri="{FF2B5EF4-FFF2-40B4-BE49-F238E27FC236}">
                    <a16:creationId xmlns:a16="http://schemas.microsoft.com/office/drawing/2014/main" id="{DC016C30-E605-4B76-8B22-68EEB82ABB3A}"/>
                  </a:ext>
                </a:extLst>
              </p:cNvPr>
              <p:cNvSpPr/>
              <p:nvPr/>
            </p:nvSpPr>
            <p:spPr>
              <a:xfrm>
                <a:off x="1630680" y="2438400"/>
                <a:ext cx="1887583" cy="188758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26" name="楕円 25">
                <a:extLst>
                  <a:ext uri="{FF2B5EF4-FFF2-40B4-BE49-F238E27FC236}">
                    <a16:creationId xmlns:a16="http://schemas.microsoft.com/office/drawing/2014/main" id="{9B5C1E2F-BF5F-4463-AC88-43C96EEAB6A2}"/>
                  </a:ext>
                </a:extLst>
              </p:cNvPr>
              <p:cNvSpPr/>
              <p:nvPr/>
            </p:nvSpPr>
            <p:spPr>
              <a:xfrm>
                <a:off x="1746068" y="2960398"/>
                <a:ext cx="655320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4A6A79B8-C117-42F6-85E1-F0EFD284D55D}"/>
                  </a:ext>
                </a:extLst>
              </p:cNvPr>
              <p:cNvSpPr/>
              <p:nvPr/>
            </p:nvSpPr>
            <p:spPr>
              <a:xfrm>
                <a:off x="2779123" y="2982169"/>
                <a:ext cx="655320" cy="65532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楕円 27">
                <a:extLst>
                  <a:ext uri="{FF2B5EF4-FFF2-40B4-BE49-F238E27FC236}">
                    <a16:creationId xmlns:a16="http://schemas.microsoft.com/office/drawing/2014/main" id="{318FF3FF-2A64-4266-ADFB-0B87D398577B}"/>
                  </a:ext>
                </a:extLst>
              </p:cNvPr>
              <p:cNvSpPr/>
              <p:nvPr/>
            </p:nvSpPr>
            <p:spPr>
              <a:xfrm>
                <a:off x="2207079" y="3505827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C8C8B381-69E2-48F0-8E21-583609409D2D}"/>
                </a:ext>
              </a:extLst>
            </p:cNvPr>
            <p:cNvSpPr/>
            <p:nvPr/>
          </p:nvSpPr>
          <p:spPr>
            <a:xfrm>
              <a:off x="2315437" y="1959048"/>
              <a:ext cx="470893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E41573D4-0F45-49DB-A643-0A3494057DF5}"/>
              </a:ext>
            </a:extLst>
          </p:cNvPr>
          <p:cNvGrpSpPr/>
          <p:nvPr/>
        </p:nvGrpSpPr>
        <p:grpSpPr>
          <a:xfrm>
            <a:off x="8876706" y="4947176"/>
            <a:ext cx="736640" cy="975525"/>
            <a:chOff x="1928309" y="1777366"/>
            <a:chExt cx="1216807" cy="1611405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EB685DED-4B2A-41A4-ABF0-F74239D049D5}"/>
                </a:ext>
              </a:extLst>
            </p:cNvPr>
            <p:cNvGrpSpPr/>
            <p:nvPr/>
          </p:nvGrpSpPr>
          <p:grpSpPr>
            <a:xfrm>
              <a:off x="1928309" y="1777366"/>
              <a:ext cx="1216807" cy="1611405"/>
              <a:chOff x="1734319" y="2236834"/>
              <a:chExt cx="1693374" cy="2242517"/>
            </a:xfrm>
          </p:grpSpPr>
          <p:sp>
            <p:nvSpPr>
              <p:cNvPr id="32" name="楕円 31">
                <a:extLst>
                  <a:ext uri="{FF2B5EF4-FFF2-40B4-BE49-F238E27FC236}">
                    <a16:creationId xmlns:a16="http://schemas.microsoft.com/office/drawing/2014/main" id="{BB1B4B0D-A326-4EDB-8CFA-9F6F05D34AC9}"/>
                  </a:ext>
                </a:extLst>
              </p:cNvPr>
              <p:cNvSpPr/>
              <p:nvPr/>
            </p:nvSpPr>
            <p:spPr>
              <a:xfrm>
                <a:off x="1734319" y="2236834"/>
                <a:ext cx="1693374" cy="224251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33" name="楕円 32">
                <a:extLst>
                  <a:ext uri="{FF2B5EF4-FFF2-40B4-BE49-F238E27FC236}">
                    <a16:creationId xmlns:a16="http://schemas.microsoft.com/office/drawing/2014/main" id="{9ED5421B-CE96-47E6-AA0F-AE4C94186DE9}"/>
                  </a:ext>
                </a:extLst>
              </p:cNvPr>
              <p:cNvSpPr/>
              <p:nvPr/>
            </p:nvSpPr>
            <p:spPr>
              <a:xfrm>
                <a:off x="1919150" y="2508862"/>
                <a:ext cx="655321" cy="655320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楕円 33">
                <a:extLst>
                  <a:ext uri="{FF2B5EF4-FFF2-40B4-BE49-F238E27FC236}">
                    <a16:creationId xmlns:a16="http://schemas.microsoft.com/office/drawing/2014/main" id="{6DBEB71B-2E69-4AD8-BACF-3C8FA2B4E806}"/>
                  </a:ext>
                </a:extLst>
              </p:cNvPr>
              <p:cNvSpPr/>
              <p:nvPr/>
            </p:nvSpPr>
            <p:spPr>
              <a:xfrm>
                <a:off x="2181414" y="3615283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281C1596-CA6C-4335-B882-C13AD455A783}"/>
                </a:ext>
              </a:extLst>
            </p:cNvPr>
            <p:cNvSpPr/>
            <p:nvPr/>
          </p:nvSpPr>
          <p:spPr>
            <a:xfrm>
              <a:off x="2570618" y="2008655"/>
              <a:ext cx="470894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26CC2371-29B8-4ADA-BD8E-52737E729155}"/>
                  </a:ext>
                </a:extLst>
              </p:cNvPr>
              <p:cNvSpPr/>
              <p:nvPr/>
            </p:nvSpPr>
            <p:spPr>
              <a:xfrm>
                <a:off x="1211339" y="1645470"/>
                <a:ext cx="9788235" cy="178003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3200" b="1" u="sng" dirty="0">
                    <a:solidFill>
                      <a:schemeClr val="tx1">
                        <a:lumMod val="95000"/>
                      </a:schemeClr>
                    </a:solidFill>
                  </a:rPr>
                  <a:t>HRS-HRS @ Hall A (JLab E12-17-003, 2018)</a:t>
                </a:r>
                <a:endParaRPr lang="en-US" altLang="ja-JP" sz="3000" u="sng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/>
                      <m:sup>
                        <m:r>
                          <a:rPr lang="en-US" altLang="ja-JP" sz="25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25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  <m:d>
                      <m:dPr>
                        <m:ctrlPr>
                          <a:rPr lang="en-US" altLang="ja-JP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  <m:r>
                          <a:rPr lang="en-US" altLang="ja-JP" sz="2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sSup>
                          <m:sSupPr>
                            <m:ctrlPr>
                              <a:rPr lang="en-US" altLang="ja-JP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ja-JP" sz="25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ja-JP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𝑛𝑛</m:t>
                    </m:r>
                    <m:r>
                      <m:rPr>
                        <m:sty m:val="p"/>
                      </m:rPr>
                      <a:rPr lang="en-US" altLang="ja-JP" sz="25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Λ</m:t>
                    </m:r>
                  </m:oMath>
                </a14:m>
                <a:r>
                  <a:rPr lang="en-US" altLang="ja-JP" sz="2500" dirty="0">
                    <a:sym typeface="Wingdings" panose="05000000000000000000" pitchFamily="2" charset="2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500" dirty="0">
                    <a:sym typeface="Wingdings" panose="05000000000000000000" pitchFamily="2" charset="2"/>
                  </a:rPr>
                  <a:t>Analysis in progress (by 3 independent teams)</a:t>
                </a:r>
              </a:p>
              <a:p>
                <a:pPr lvl="1"/>
                <a:r>
                  <a:rPr lang="en-US" altLang="ja-JP" sz="2500" dirty="0">
                    <a:sym typeface="Wingdings" panose="05000000000000000000" pitchFamily="2" charset="2"/>
                  </a:rPr>
                  <a:t> Peak search, n(n)-Λ FSI, reaction cross section</a:t>
                </a:r>
              </a:p>
            </p:txBody>
          </p:sp>
        </mc:Choice>
        <mc:Fallback xmlns=""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26CC2371-29B8-4ADA-BD8E-52737E729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339" y="1645470"/>
                <a:ext cx="9788235" cy="1780039"/>
              </a:xfrm>
              <a:prstGeom prst="rect">
                <a:avLst/>
              </a:prstGeom>
              <a:blipFill>
                <a:blip r:embed="rId3"/>
                <a:stretch>
                  <a:fillRect l="-1620" t="-4452" b="-71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54E57C4A-4D24-4E76-B029-BEBAEEDE3E04}"/>
              </a:ext>
            </a:extLst>
          </p:cNvPr>
          <p:cNvGrpSpPr/>
          <p:nvPr/>
        </p:nvGrpSpPr>
        <p:grpSpPr>
          <a:xfrm>
            <a:off x="9408088" y="2097762"/>
            <a:ext cx="976783" cy="975525"/>
            <a:chOff x="1531633" y="1777366"/>
            <a:chExt cx="1613483" cy="1611405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6386C85A-43DB-4E04-A77D-55D2824EA207}"/>
                </a:ext>
              </a:extLst>
            </p:cNvPr>
            <p:cNvGrpSpPr/>
            <p:nvPr/>
          </p:nvGrpSpPr>
          <p:grpSpPr>
            <a:xfrm>
              <a:off x="1531633" y="1777366"/>
              <a:ext cx="1613483" cy="1611405"/>
              <a:chOff x="1182283" y="2236834"/>
              <a:chExt cx="2245410" cy="2242517"/>
            </a:xfrm>
          </p:grpSpPr>
          <p:sp>
            <p:nvSpPr>
              <p:cNvPr id="39" name="楕円 38">
                <a:extLst>
                  <a:ext uri="{FF2B5EF4-FFF2-40B4-BE49-F238E27FC236}">
                    <a16:creationId xmlns:a16="http://schemas.microsoft.com/office/drawing/2014/main" id="{51829D9E-46AA-4449-AD68-1C1C09289883}"/>
                  </a:ext>
                </a:extLst>
              </p:cNvPr>
              <p:cNvSpPr/>
              <p:nvPr/>
            </p:nvSpPr>
            <p:spPr>
              <a:xfrm>
                <a:off x="1182283" y="2236834"/>
                <a:ext cx="2245410" cy="224251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dirty="0"/>
              </a:p>
            </p:txBody>
          </p:sp>
          <p:sp>
            <p:nvSpPr>
              <p:cNvPr id="41" name="楕円 40">
                <a:extLst>
                  <a:ext uri="{FF2B5EF4-FFF2-40B4-BE49-F238E27FC236}">
                    <a16:creationId xmlns:a16="http://schemas.microsoft.com/office/drawing/2014/main" id="{91E66C97-975F-4907-865F-45C047DBD15A}"/>
                  </a:ext>
                </a:extLst>
              </p:cNvPr>
              <p:cNvSpPr/>
              <p:nvPr/>
            </p:nvSpPr>
            <p:spPr>
              <a:xfrm>
                <a:off x="2181414" y="3615283"/>
                <a:ext cx="774436" cy="774436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F1DFF189-F6CB-42AB-88DF-14BC6AFD1315}"/>
                </a:ext>
              </a:extLst>
            </p:cNvPr>
            <p:cNvSpPr/>
            <p:nvPr/>
          </p:nvSpPr>
          <p:spPr>
            <a:xfrm>
              <a:off x="2358207" y="1985054"/>
              <a:ext cx="470895" cy="470893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楕円 41">
            <a:extLst>
              <a:ext uri="{FF2B5EF4-FFF2-40B4-BE49-F238E27FC236}">
                <a16:creationId xmlns:a16="http://schemas.microsoft.com/office/drawing/2014/main" id="{7A3DE341-0550-4289-A8C8-2DB1F27F58A4}"/>
              </a:ext>
            </a:extLst>
          </p:cNvPr>
          <p:cNvSpPr/>
          <p:nvPr/>
        </p:nvSpPr>
        <p:spPr>
          <a:xfrm>
            <a:off x="9470809" y="2351568"/>
            <a:ext cx="285073" cy="285073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0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12191999" cy="70788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mv="urn:schemas-microsoft-com:mac:vml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37931725" indent="-37474525"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endParaRPr lang="en-US" sz="1200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Studying </a:t>
                </a:r>
                <a:r>
                  <a:rPr lang="en-US" sz="2800" dirty="0" err="1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Λ</a:t>
                </a:r>
                <a:r>
                  <a:rPr lang="en-US" sz="2800" dirty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2400" dirty="0">
                    <a:solidFill>
                      <a:srgbClr val="FFFF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interactions in nuclear matter  with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PrePr>
                      <m:sub/>
                      <m: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𝟐𝟎𝟖</m:t>
                        </m:r>
                      </m:sup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𝑷𝒃</m:t>
                        </m:r>
                      </m:e>
                    </m:sPre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(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𝒆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𝒆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𝑲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+</m:t>
                        </m:r>
                      </m:sup>
                    </m:sSup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)</m:t>
                    </m:r>
                    <m:sPre>
                      <m:sPre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sPrePr>
                      <m:sub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𝚲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𝟐𝟎𝟖</m:t>
                        </m:r>
                      </m:sup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𝑻𝒍</m:t>
                        </m:r>
                      </m:e>
                    </m:sPre>
                  </m:oMath>
                </a14:m>
                <a:endParaRPr lang="en-US" sz="2400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12191999" cy="707886"/>
              </a:xfrm>
              <a:prstGeom prst="rect">
                <a:avLst/>
              </a:prstGeom>
              <a:blipFill rotWithShape="0">
                <a:blip r:embed="rId2"/>
                <a:stretch>
                  <a:fillRect l="-750" b="-24138"/>
                </a:stretch>
              </a:blipFill>
              <a:ln>
                <a:noFill/>
              </a:ln>
              <a:extLst>
                <a:ext uri="{91240B29-F687-4f45-9708-019B960494DF}">
                  <a14:hiddenLine xmlns:mv="urn:schemas-microsoft-com:mac:vml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/>
          <p:cNvSpPr txBox="1"/>
          <p:nvPr/>
        </p:nvSpPr>
        <p:spPr>
          <a:xfrm>
            <a:off x="19855" y="783922"/>
            <a:ext cx="5076056" cy="1938992"/>
          </a:xfrm>
          <a:prstGeom prst="rect">
            <a:avLst/>
          </a:prstGeom>
          <a:solidFill>
            <a:srgbClr val="114ED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            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Hyperon Puzzle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Strong </a:t>
            </a:r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softening of the </a:t>
            </a:r>
            <a:r>
              <a:rPr lang="en-US" sz="2000" dirty="0" err="1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EoS</a:t>
            </a:r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of dense matter due to the </a:t>
            </a:r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appearance of hyperons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which leads to </a:t>
            </a:r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maximum masses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of compact stars that are not </a:t>
            </a:r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compatible with the observations</a:t>
            </a:r>
            <a:r>
              <a:rPr lang="en-US" sz="2000" dirty="0">
                <a:solidFill>
                  <a:srgbClr val="DCFFF0"/>
                </a:solidFill>
              </a:rPr>
              <a:t>.</a:t>
            </a:r>
            <a:r>
              <a:rPr lang="it-IT" sz="2000" dirty="0">
                <a:solidFill>
                  <a:srgbClr val="DCFFF0"/>
                </a:solidFill>
              </a:rPr>
              <a:t> </a:t>
            </a:r>
          </a:p>
        </p:txBody>
      </p:sp>
      <p:pic>
        <p:nvPicPr>
          <p:cNvPr id="8" name="Picture 12" descr="mofr_3BI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3394172"/>
            <a:ext cx="4115615" cy="31799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9" name="CasellaDiTesto 8"/>
          <p:cNvSpPr txBox="1"/>
          <p:nvPr/>
        </p:nvSpPr>
        <p:spPr>
          <a:xfrm>
            <a:off x="5432464" y="3689943"/>
            <a:ext cx="5506656" cy="923330"/>
          </a:xfrm>
          <a:prstGeom prst="rect">
            <a:avLst/>
          </a:prstGeom>
          <a:solidFill>
            <a:srgbClr val="C0FEF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     </a:t>
            </a:r>
            <a:r>
              <a:rPr lang="it-IT" sz="18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It</a:t>
            </a:r>
            <a:r>
              <a:rPr lang="it-IT" sz="18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clearly</a:t>
            </a:r>
            <a:r>
              <a:rPr lang="it-IT" sz="18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appears</a:t>
            </a:r>
            <a:r>
              <a:rPr lang="it-IT" sz="18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that</a:t>
            </a:r>
            <a:r>
              <a:rPr lang="it-IT" sz="18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800" dirty="0" err="1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inclusion</a:t>
            </a:r>
            <a:r>
              <a:rPr lang="it-IT" sz="18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of</a:t>
            </a:r>
          </a:p>
          <a:p>
            <a:pPr algn="just"/>
            <a:r>
              <a:rPr lang="it-IT" sz="18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YNN </a:t>
            </a:r>
            <a:r>
              <a:rPr lang="it-IT" sz="1800" dirty="0" err="1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forces</a:t>
            </a:r>
            <a:r>
              <a:rPr lang="it-IT" sz="1800" dirty="0">
                <a:solidFill>
                  <a:srgbClr val="0000FF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dirty="0">
                <a:solidFill>
                  <a:srgbClr val="39961C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(PNM)  </a:t>
            </a:r>
            <a:r>
              <a:rPr lang="it-IT" sz="18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leads</a:t>
            </a:r>
            <a:r>
              <a:rPr lang="it-IT" sz="18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to the right mass (~2 solar </a:t>
            </a:r>
            <a:r>
              <a:rPr lang="it-IT" sz="1800" dirty="0" err="1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masses</a:t>
            </a:r>
            <a:r>
              <a:rPr lang="it-IT" sz="1800" dirty="0">
                <a:solidFill>
                  <a:srgbClr val="FF0000"/>
                </a:solidFill>
                <a:effectLst>
                  <a:outerShdw blurRad="50800" dist="38100" dir="35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</a:p>
        </p:txBody>
      </p:sp>
      <p:sp>
        <p:nvSpPr>
          <p:cNvPr id="10" name="Text Box 1"/>
          <p:cNvSpPr txBox="1">
            <a:spLocks/>
          </p:cNvSpPr>
          <p:nvPr/>
        </p:nvSpPr>
        <p:spPr bwMode="auto">
          <a:xfrm>
            <a:off x="668278" y="3088264"/>
            <a:ext cx="4159623" cy="256802"/>
          </a:xfrm>
          <a:prstGeom prst="rect">
            <a:avLst/>
          </a:prstGeom>
          <a:solidFill>
            <a:srgbClr val="DCFFF0"/>
          </a:solidFill>
          <a:ln>
            <a:noFill/>
          </a:ln>
          <a:effectLst/>
          <a:extLst/>
        </p:spPr>
        <p:txBody>
          <a:bodyPr wrap="square" lIns="35719" tIns="35719" rIns="35719" bIns="35719" anchor="ctr">
            <a:spAutoFit/>
          </a:bodyPr>
          <a:lstStyle/>
          <a:p>
            <a:pPr algn="just"/>
            <a:r>
              <a:rPr lang="it-IT" altLang="it-IT" sz="1200" dirty="0" err="1">
                <a:latin typeface="Comic Sans MS" charset="0"/>
                <a:ea typeface="Comic Sans MS" charset="0"/>
                <a:cs typeface="Comic Sans MS" charset="0"/>
                <a:sym typeface="CMU Serif" charset="0"/>
              </a:rPr>
              <a:t>D.Lonardoni</a:t>
            </a:r>
            <a:r>
              <a:rPr lang="it-IT" altLang="it-IT" sz="1200" dirty="0">
                <a:latin typeface="Comic Sans MS" charset="0"/>
                <a:ea typeface="Comic Sans MS" charset="0"/>
                <a:cs typeface="Comic Sans MS" charset="0"/>
                <a:sym typeface="CMU Serif" charset="0"/>
              </a:rPr>
              <a:t> </a:t>
            </a:r>
            <a:r>
              <a:rPr lang="it-IT" altLang="it-IT" sz="1200" i="1" dirty="0">
                <a:latin typeface="Comic Sans MS" charset="0"/>
                <a:ea typeface="Comic Sans MS" charset="0"/>
                <a:cs typeface="Comic Sans MS" charset="0"/>
                <a:sym typeface="CMU Serif" charset="0"/>
              </a:rPr>
              <a:t>et al.</a:t>
            </a:r>
            <a:r>
              <a:rPr lang="it-IT" altLang="it-IT" sz="1200" dirty="0">
                <a:latin typeface="Comic Sans MS" charset="0"/>
                <a:ea typeface="Comic Sans MS" charset="0"/>
                <a:cs typeface="Comic Sans MS" charset="0"/>
                <a:sym typeface="CMU Serif" charset="0"/>
              </a:rPr>
              <a:t>, </a:t>
            </a:r>
            <a:r>
              <a:rPr lang="it-IT" altLang="it-IT" sz="1200" dirty="0" err="1">
                <a:latin typeface="Comic Sans MS" charset="0"/>
                <a:ea typeface="Comic Sans MS" charset="0"/>
                <a:cs typeface="Comic Sans MS" charset="0"/>
                <a:sym typeface="CMU Serif" charset="0"/>
              </a:rPr>
              <a:t>Phys</a:t>
            </a:r>
            <a:r>
              <a:rPr lang="it-IT" altLang="it-IT" sz="1200" dirty="0">
                <a:latin typeface="Comic Sans MS" charset="0"/>
                <a:ea typeface="Comic Sans MS" charset="0"/>
                <a:cs typeface="Comic Sans MS" charset="0"/>
                <a:sym typeface="CMU Serif" charset="0"/>
              </a:rPr>
              <a:t>. Rev. </a:t>
            </a:r>
            <a:r>
              <a:rPr lang="it-IT" altLang="it-IT" sz="1200" dirty="0" err="1">
                <a:latin typeface="Comic Sans MS" charset="0"/>
                <a:ea typeface="Comic Sans MS" charset="0"/>
                <a:cs typeface="Comic Sans MS" charset="0"/>
                <a:sym typeface="CMU Serif" charset="0"/>
              </a:rPr>
              <a:t>Lett</a:t>
            </a:r>
            <a:r>
              <a:rPr lang="it-IT" altLang="it-IT" sz="1200" dirty="0">
                <a:latin typeface="Comic Sans MS" charset="0"/>
                <a:ea typeface="Comic Sans MS" charset="0"/>
                <a:cs typeface="Comic Sans MS" charset="0"/>
                <a:sym typeface="CMU Serif" charset="0"/>
              </a:rPr>
              <a:t>. 114, 092301 (2015)</a:t>
            </a:r>
            <a:endParaRPr lang="it-IT" altLang="it-IT" sz="12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  <a:sym typeface="CMU Serif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978555" y="5343973"/>
            <a:ext cx="6926575" cy="1323439"/>
          </a:xfrm>
          <a:prstGeom prst="rect">
            <a:avLst/>
          </a:prstGeom>
          <a:solidFill>
            <a:srgbClr val="C0FEF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Three-body </a:t>
            </a:r>
            <a:r>
              <a:rPr lang="el-GR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Λ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NN  forces </a:t>
            </a:r>
            <a:r>
              <a:rPr lang="en-US" sz="2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are known to be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strongly A-dependent</a:t>
            </a:r>
            <a:r>
              <a:rPr lang="it-IT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,</a:t>
            </a:r>
            <a:r>
              <a:rPr lang="it-IT" sz="2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it-IT" sz="2000" b="1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making</a:t>
            </a:r>
            <a:r>
              <a:rPr lang="it-IT" sz="2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sz="2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target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uniquely suited  </a:t>
            </a:r>
            <a:r>
              <a:rPr lang="en-US" sz="2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study </a:t>
            </a:r>
            <a:r>
              <a:rPr lang="it-IT" sz="2000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interaction  </a:t>
            </a:r>
            <a:r>
              <a:rPr lang="en-US" sz="2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 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uniform nuclear medium with large neutron excess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135" y="755605"/>
            <a:ext cx="3663313" cy="284138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791" y="2596089"/>
            <a:ext cx="4073325" cy="2536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640235" y="5665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3CF296C-E76D-4599-B20E-A517DFC582FC}"/>
              </a:ext>
            </a:extLst>
          </p:cNvPr>
          <p:cNvSpPr txBox="1"/>
          <p:nvPr/>
        </p:nvSpPr>
        <p:spPr>
          <a:xfrm>
            <a:off x="1014649" y="6428885"/>
            <a:ext cx="22973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From Franco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4737383" y="642674"/>
            <a:ext cx="7454617" cy="2585323"/>
          </a:xfrm>
          <a:prstGeom prst="rect">
            <a:avLst/>
          </a:prstGeom>
          <a:solidFill>
            <a:srgbClr val="D0FB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measured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charge density distribution of 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clearly shows that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region of nearly constant  density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accounts for a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very large fraction (~70 %) of the nuclear volume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, thus suggesting that  its properties largely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reflect those of uniform nuclear matter in the neutron star</a:t>
            </a:r>
          </a:p>
          <a:p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The validity of this conjecture has been long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established by a comparison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between  the results of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theoretical calculations 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and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the data extracted from the 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Pb(</a:t>
            </a:r>
            <a:r>
              <a:rPr lang="en-US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e,e´p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207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Tl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cross sections measured at NIKHEF in the 1990s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87" y="461665"/>
            <a:ext cx="3567326" cy="315147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51765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B. </a:t>
            </a:r>
            <a:r>
              <a:rPr lang="it-IT" sz="12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Frois</a:t>
            </a:r>
            <a:r>
              <a:rPr lang="it-IT" sz="12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 and C.N. </a:t>
            </a:r>
            <a:r>
              <a:rPr lang="it-IT" sz="12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Papanicolas</a:t>
            </a:r>
            <a:r>
              <a:rPr lang="it-IT" sz="12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2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Ann. </a:t>
            </a:r>
            <a:r>
              <a:rPr lang="it-IT" sz="12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Rev. </a:t>
            </a:r>
            <a:r>
              <a:rPr lang="it-IT" sz="1200" dirty="0" err="1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Nucl</a:t>
            </a:r>
            <a:r>
              <a:rPr lang="it-IT" sz="12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sz="1200" dirty="0">
                <a:solidFill>
                  <a:srgbClr val="114ED5"/>
                </a:solidFill>
                <a:latin typeface="Comic Sans MS" charset="0"/>
                <a:ea typeface="Comic Sans MS" charset="0"/>
                <a:cs typeface="Comic Sans MS" charset="0"/>
              </a:rPr>
              <a:t>Part. Sci. 37, 133 (1987)</a:t>
            </a:r>
            <a:endParaRPr lang="it-IT" sz="1200" dirty="0">
              <a:solidFill>
                <a:srgbClr val="114ED5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04299" y="3870672"/>
            <a:ext cx="7167747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Deeply bound protons in the </a:t>
            </a:r>
            <a:r>
              <a:rPr lang="en-US" sz="2000" baseline="30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Pb ground state largely unaffected by </a:t>
            </a:r>
            <a:r>
              <a:rPr lang="en-US" sz="2000" dirty="0" err="1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finize</a:t>
            </a:r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</a:rPr>
              <a:t> size and shell effect 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2000" dirty="0">
                <a:solidFill>
                  <a:srgbClr val="DCFFF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behave as if they were in nuclear matter</a:t>
            </a:r>
            <a:endParaRPr lang="it-IT" sz="20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3841889"/>
            <a:ext cx="3951772" cy="287958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504299" y="5213370"/>
            <a:ext cx="745461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The use of a </a:t>
            </a:r>
            <a:r>
              <a:rPr lang="en-US" sz="2000" baseline="30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208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Pb target appears to be uniquely suited to study </a:t>
            </a:r>
            <a:r>
              <a:rPr lang="it-IT" sz="2000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 interactions in a uniform nuclear medium with large neutron excess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328B9C-CB72-42E0-B49C-C56D136DB296}"/>
              </a:ext>
            </a:extLst>
          </p:cNvPr>
          <p:cNvSpPr txBox="1"/>
          <p:nvPr/>
        </p:nvSpPr>
        <p:spPr>
          <a:xfrm>
            <a:off x="8231608" y="6413699"/>
            <a:ext cx="22973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From Franco</a:t>
            </a:r>
            <a:endParaRPr kumimoji="1" lang="ja-JP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3295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713FD6-E125-A946-9499-433484B1B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23" y="163701"/>
            <a:ext cx="7477474" cy="1194239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Role of strangeness </a:t>
            </a:r>
            <a:br>
              <a:rPr lang="en-US" altLang="ja-JP" sz="3600" dirty="0"/>
            </a:br>
            <a:r>
              <a:rPr lang="en-US" altLang="ja-JP" sz="3600" dirty="0"/>
              <a:t>in high-density hadronic matters</a:t>
            </a:r>
            <a:endParaRPr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74FEBC-B5E5-C644-A854-992B492BB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3" y="1629149"/>
            <a:ext cx="7169976" cy="1309679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defRPr>
                <a:effectLst/>
              </a:defRPr>
            </a:pPr>
            <a:r>
              <a:rPr lang="en-US" altLang="ja-JP" dirty="0"/>
              <a:t>Hyperon appearance → Softening of EOS</a:t>
            </a:r>
          </a:p>
          <a:p>
            <a:pPr>
              <a:defRPr>
                <a:effectLst/>
              </a:defRPr>
            </a:pPr>
            <a:r>
              <a:rPr lang="en-US" altLang="ja-JP" dirty="0"/>
              <a:t>The EOS cannot hold 2M</a:t>
            </a:r>
            <a:r>
              <a:rPr lang="en-US" altLang="ja-JP" baseline="-5999" dirty="0"/>
              <a:t>⦿</a:t>
            </a:r>
            <a:r>
              <a:rPr lang="en-US" altLang="ja-JP" dirty="0"/>
              <a:t>  (Hyperon puzzle)</a:t>
            </a:r>
          </a:p>
          <a:p>
            <a:pPr>
              <a:defRPr>
                <a:effectLst/>
              </a:defRPr>
            </a:pPr>
            <a:r>
              <a:rPr lang="en-US" altLang="ja-JP" dirty="0"/>
              <a:t>YNN three-body force would be a key</a:t>
            </a:r>
          </a:p>
        </p:txBody>
      </p:sp>
      <p:pic>
        <p:nvPicPr>
          <p:cNvPr id="4" name="イメージ" descr="イメージ">
            <a:extLst>
              <a:ext uri="{FF2B5EF4-FFF2-40B4-BE49-F238E27FC236}">
                <a16:creationId xmlns:a16="http://schemas.microsoft.com/office/drawing/2014/main" id="{A65E7870-B97C-0F48-8F47-4D1812B1F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2757" y="4858254"/>
            <a:ext cx="4731306" cy="1413479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B. P. Abbott et al., Phys. Rev. Lett. 119, 161101 (2017).">
            <a:extLst>
              <a:ext uri="{FF2B5EF4-FFF2-40B4-BE49-F238E27FC236}">
                <a16:creationId xmlns:a16="http://schemas.microsoft.com/office/drawing/2014/main" id="{C2A2ECC9-8B21-A74D-91B7-19CF27819402}"/>
              </a:ext>
            </a:extLst>
          </p:cNvPr>
          <p:cNvSpPr txBox="1"/>
          <p:nvPr/>
        </p:nvSpPr>
        <p:spPr>
          <a:xfrm>
            <a:off x="2533978" y="6280100"/>
            <a:ext cx="4760086" cy="3488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P. Abbott et al., Phys. Rev. Lett. 119, 161101 (2017).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294064" y="4420287"/>
            <a:ext cx="3205029" cy="2273494"/>
            <a:chOff x="6208271" y="4558314"/>
            <a:chExt cx="3205029" cy="2273494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808302DD-D58E-2048-8351-88833B55BDE7}"/>
                </a:ext>
              </a:extLst>
            </p:cNvPr>
            <p:cNvSpPr/>
            <p:nvPr/>
          </p:nvSpPr>
          <p:spPr>
            <a:xfrm>
              <a:off x="6262884" y="4679825"/>
              <a:ext cx="2986585" cy="21305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image43.tif" descr="image43.tif">
              <a:extLst>
                <a:ext uri="{FF2B5EF4-FFF2-40B4-BE49-F238E27FC236}">
                  <a16:creationId xmlns:a16="http://schemas.microsoft.com/office/drawing/2014/main" id="{BCCC62E3-2A98-CB48-AF80-B5781AC80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1697" r="48907" b="42001"/>
            <a:stretch>
              <a:fillRect/>
            </a:stretch>
          </p:blipFill>
          <p:spPr>
            <a:xfrm>
              <a:off x="6208271" y="4558314"/>
              <a:ext cx="3205029" cy="2273494"/>
            </a:xfrm>
            <a:prstGeom prst="rect">
              <a:avLst/>
            </a:prstGeom>
            <a:ln w="3175">
              <a:noFill/>
              <a:miter lim="400000"/>
            </a:ln>
          </p:spPr>
        </p:pic>
      </p:grpSp>
      <p:sp>
        <p:nvSpPr>
          <p:cNvPr id="9" name="正方形/長方形 8"/>
          <p:cNvSpPr/>
          <p:nvPr/>
        </p:nvSpPr>
        <p:spPr>
          <a:xfrm>
            <a:off x="7553930" y="1531345"/>
            <a:ext cx="34950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H. </a:t>
            </a:r>
            <a:r>
              <a:rPr lang="en-US" altLang="ja-JP" sz="1300" dirty="0" err="1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Togashi</a:t>
            </a:r>
            <a:r>
              <a:rPr lang="en-US" altLang="ja-JP" sz="13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300" i="1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et al.</a:t>
            </a:r>
            <a:r>
              <a:rPr lang="en-US" altLang="ja-JP" sz="13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Phys. Rev. C 93, 035808 (2016)</a:t>
            </a:r>
            <a:endParaRPr lang="ja-JP" altLang="en-US" sz="13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29" y="1832101"/>
            <a:ext cx="3454270" cy="2441727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37351" y="3142243"/>
            <a:ext cx="6956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>
                <a:effectLst/>
              </a:defRPr>
            </a:pPr>
            <a:r>
              <a:rPr lang="en-US" altLang="ja-JP" b="1" u="sng" dirty="0"/>
              <a:t>Terrestrial experiments</a:t>
            </a:r>
          </a:p>
          <a:p>
            <a:pPr>
              <a:buFont typeface="Wingdings" panose="05000000000000000000" pitchFamily="2" charset="2"/>
              <a:buChar char="ü"/>
              <a:defRPr>
                <a:effectLst/>
              </a:defRPr>
            </a:pPr>
            <a:r>
              <a:rPr lang="en-US" altLang="ja-JP" dirty="0"/>
              <a:t> BB interaction with strangeness degree of freedom</a:t>
            </a:r>
          </a:p>
          <a:p>
            <a:pPr>
              <a:defRPr>
                <a:effectLst/>
              </a:defRPr>
            </a:pPr>
            <a:endParaRPr lang="en-US" altLang="ja-JP" dirty="0"/>
          </a:p>
          <a:p>
            <a:pPr>
              <a:defRPr>
                <a:effectLst/>
              </a:defRPr>
            </a:pPr>
            <a:r>
              <a:rPr lang="en-US" altLang="ja-JP" b="1" i="1" u="sng" dirty="0"/>
              <a:t>Astronomical observation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ja-JP" dirty="0"/>
              <a:t> Binary NS Mergers observed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976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B7A0C-80FC-4882-9E45-A5C5E8AB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ED5AF61-AAC0-49A6-BE23-4B47D7037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2" y="0"/>
            <a:ext cx="11958221" cy="6831870"/>
          </a:xfr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2737F035-FBE4-4AB6-A001-23640021FC96}"/>
              </a:ext>
            </a:extLst>
          </p:cNvPr>
          <p:cNvSpPr/>
          <p:nvPr/>
        </p:nvSpPr>
        <p:spPr>
          <a:xfrm>
            <a:off x="10107038" y="2564766"/>
            <a:ext cx="1040860" cy="8852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F2530B18-930C-4D67-BF45-334DC977E076}"/>
              </a:ext>
            </a:extLst>
          </p:cNvPr>
          <p:cNvSpPr/>
          <p:nvPr/>
        </p:nvSpPr>
        <p:spPr>
          <a:xfrm>
            <a:off x="4918954" y="2681592"/>
            <a:ext cx="1040860" cy="8852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DD80DBC-9986-42AF-B31C-87F41257CC7B}"/>
              </a:ext>
            </a:extLst>
          </p:cNvPr>
          <p:cNvSpPr/>
          <p:nvPr/>
        </p:nvSpPr>
        <p:spPr>
          <a:xfrm>
            <a:off x="523672" y="2122157"/>
            <a:ext cx="1040860" cy="8852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510C4E-C5B9-40D5-8E89-62DB6661A9FD}"/>
              </a:ext>
            </a:extLst>
          </p:cNvPr>
          <p:cNvSpPr txBox="1"/>
          <p:nvPr/>
        </p:nvSpPr>
        <p:spPr>
          <a:xfrm>
            <a:off x="398834" y="904672"/>
            <a:ext cx="1507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rgbClr val="002060"/>
                </a:solidFill>
              </a:rPr>
              <a:t>MAMI</a:t>
            </a:r>
          </a:p>
          <a:p>
            <a:r>
              <a:rPr kumimoji="1" lang="en-US" altLang="ja-JP" sz="2500" dirty="0">
                <a:solidFill>
                  <a:srgbClr val="002060"/>
                </a:solidFill>
              </a:rPr>
              <a:t>CERN</a:t>
            </a:r>
            <a:endParaRPr kumimoji="1" lang="ja-JP" altLang="en-US" sz="2500" dirty="0">
              <a:solidFill>
                <a:srgbClr val="00206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EFB2E-B575-47EC-94FB-5C9D3E189D5B}"/>
              </a:ext>
            </a:extLst>
          </p:cNvPr>
          <p:cNvSpPr txBox="1"/>
          <p:nvPr/>
        </p:nvSpPr>
        <p:spPr>
          <a:xfrm>
            <a:off x="5771745" y="3408544"/>
            <a:ext cx="1507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rgbClr val="002060"/>
                </a:solidFill>
              </a:rPr>
              <a:t>KEK</a:t>
            </a:r>
          </a:p>
          <a:p>
            <a:r>
              <a:rPr kumimoji="1" lang="en-US" altLang="ja-JP" sz="2500" dirty="0">
                <a:solidFill>
                  <a:srgbClr val="002060"/>
                </a:solidFill>
              </a:rPr>
              <a:t>J-PARC</a:t>
            </a:r>
            <a:endParaRPr kumimoji="1" lang="ja-JP" altLang="en-US" sz="2500" dirty="0">
              <a:solidFill>
                <a:srgbClr val="00206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E7AB3F-9C00-4FF3-8576-42A046F1F093}"/>
              </a:ext>
            </a:extLst>
          </p:cNvPr>
          <p:cNvSpPr txBox="1"/>
          <p:nvPr/>
        </p:nvSpPr>
        <p:spPr>
          <a:xfrm>
            <a:off x="11068658" y="3135922"/>
            <a:ext cx="1507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rgbClr val="002060"/>
                </a:solidFill>
              </a:rPr>
              <a:t>BNL</a:t>
            </a:r>
          </a:p>
          <a:p>
            <a:r>
              <a:rPr kumimoji="1" lang="en-US" altLang="ja-JP" sz="2500" dirty="0">
                <a:solidFill>
                  <a:srgbClr val="002060"/>
                </a:solidFill>
              </a:rPr>
              <a:t>JLab</a:t>
            </a:r>
            <a:endParaRPr kumimoji="1" lang="ja-JP" altLang="en-US" sz="2500" dirty="0">
              <a:solidFill>
                <a:srgbClr val="00206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60FCE8-AB72-4836-9276-4BDA8DD41536}"/>
              </a:ext>
            </a:extLst>
          </p:cNvPr>
          <p:cNvSpPr txBox="1"/>
          <p:nvPr/>
        </p:nvSpPr>
        <p:spPr>
          <a:xfrm>
            <a:off x="1647217" y="904672"/>
            <a:ext cx="1507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>
                <a:solidFill>
                  <a:srgbClr val="002060"/>
                </a:solidFill>
              </a:rPr>
              <a:t>GSI</a:t>
            </a:r>
          </a:p>
          <a:p>
            <a:r>
              <a:rPr kumimoji="1" lang="en-US" altLang="ja-JP" sz="2500" dirty="0">
                <a:solidFill>
                  <a:srgbClr val="002060"/>
                </a:solidFill>
              </a:rPr>
              <a:t>FAIR</a:t>
            </a:r>
            <a:endParaRPr kumimoji="1" lang="ja-JP" altLang="en-US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57804" y="490602"/>
            <a:ext cx="8290709" cy="1100980"/>
          </a:xfrm>
        </p:spPr>
        <p:txBody>
          <a:bodyPr>
            <a:noAutofit/>
          </a:bodyPr>
          <a:lstStyle/>
          <a:p>
            <a:r>
              <a:rPr lang="en-US" altLang="ja-JP" sz="3500" dirty="0">
                <a:latin typeface="+mj-ea"/>
                <a:cs typeface="Times New Roman" panose="02020603050405020304" pitchFamily="18" charset="0"/>
              </a:rPr>
              <a:t>reactions</a:t>
            </a:r>
            <a:endParaRPr lang="ja-JP" altLang="en-US" sz="3500" dirty="0"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75825" y="5671602"/>
            <a:ext cx="3511302" cy="371699"/>
          </a:xfrm>
        </p:spPr>
        <p:txBody>
          <a:bodyPr>
            <a:normAutofit lnSpcReduction="10000"/>
          </a:bodyPr>
          <a:lstStyle/>
          <a:p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48" y="1809599"/>
            <a:ext cx="4038318" cy="423370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5C1ADA-C7C8-45F8-8A6E-C952CA7D0C1E}"/>
              </a:ext>
            </a:extLst>
          </p:cNvPr>
          <p:cNvSpPr txBox="1"/>
          <p:nvPr/>
        </p:nvSpPr>
        <p:spPr>
          <a:xfrm>
            <a:off x="6464435" y="4182612"/>
            <a:ext cx="50499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u="sng" dirty="0"/>
              <a:t>electron</a:t>
            </a:r>
            <a:r>
              <a:rPr kumimoji="1" lang="ja-JP" altLang="en-US" sz="2500" u="sng" dirty="0"/>
              <a:t> </a:t>
            </a:r>
            <a:r>
              <a:rPr kumimoji="1" lang="en-US" altLang="ja-JP" sz="2500" u="sng" dirty="0"/>
              <a:t>vs. hadron</a:t>
            </a:r>
            <a:r>
              <a:rPr kumimoji="1" lang="ja-JP" altLang="en-US" sz="2500" u="sng" dirty="0"/>
              <a:t> </a:t>
            </a:r>
            <a:r>
              <a:rPr kumimoji="1" lang="en-US" altLang="ja-JP" sz="2500" u="sng" dirty="0"/>
              <a:t>beams</a:t>
            </a:r>
            <a:endParaRPr kumimoji="1" lang="ja-JP" altLang="en-US" sz="2500" u="sng" dirty="0"/>
          </a:p>
        </p:txBody>
      </p:sp>
    </p:spTree>
    <p:extLst>
      <p:ext uri="{BB962C8B-B14F-4D97-AF65-F5344CB8AC3E}">
        <p14:creationId xmlns:p14="http://schemas.microsoft.com/office/powerpoint/2010/main" val="193746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C88BE5D-63E3-437F-A101-882F63671B6F}"/>
              </a:ext>
            </a:extLst>
          </p:cNvPr>
          <p:cNvSpPr/>
          <p:nvPr/>
        </p:nvSpPr>
        <p:spPr>
          <a:xfrm>
            <a:off x="6834292" y="1661967"/>
            <a:ext cx="4719905" cy="42319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5368411" y="268849"/>
                <a:ext cx="6499699" cy="124053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ja-JP" sz="3800" cap="none" dirty="0">
                    <a:latin typeface="+mj-ea"/>
                    <a:cs typeface="Times New Roman" panose="02020603050405020304" pitchFamily="18" charset="0"/>
                  </a:rPr>
                  <a:t>High precision measurement</a:t>
                </a:r>
                <a:br>
                  <a:rPr lang="en-US" altLang="ja-JP" sz="3800" cap="none" dirty="0">
                    <a:latin typeface="+mj-ea"/>
                    <a:cs typeface="Times New Roman" panose="02020603050405020304" pitchFamily="18" charset="0"/>
                  </a:rPr>
                </a:br>
                <a:r>
                  <a:rPr lang="ja-JP" altLang="en-US" sz="3800" cap="none" dirty="0">
                    <a:latin typeface="+mj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38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altLang="ja-JP" sz="38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3800" i="1" cap="none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800" cap="none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</m:oMath>
                </a14:m>
                <a:r>
                  <a:rPr lang="en-US" altLang="ja-JP" sz="3800" cap="none" dirty="0">
                    <a:latin typeface="+mj-ea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38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altLang="ja-JP" sz="3800" i="1" cap="none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sub>
                      <m:sup>
                        <m:r>
                          <a:rPr lang="en-US" altLang="ja-JP" sz="3800" i="1" cap="none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ja-JP" sz="3800" cap="none">
                            <a:latin typeface="Cambria Math" panose="02040503050406030204" pitchFamily="18" charset="0"/>
                          </a:rPr>
                          <m:t>Be</m:t>
                        </m:r>
                      </m:e>
                    </m:sPre>
                  </m:oMath>
                </a14:m>
                <a:endParaRPr lang="ja-JP" altLang="en-US" sz="3800" cap="none" dirty="0">
                  <a:latin typeface="+mj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68411" y="268849"/>
                <a:ext cx="6499699" cy="1240534"/>
              </a:xfrm>
              <a:blipFill>
                <a:blip r:embed="rId3"/>
                <a:stretch>
                  <a:fillRect t="-9804" b="-132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51" y="1668410"/>
            <a:ext cx="4681603" cy="4225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 rot="16200000">
                <a:off x="6796096" y="4823673"/>
                <a:ext cx="81201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1" lang="ja-JP" alt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5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ja-JP" altLang="en-US" sz="15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kumimoji="1" lang="en-US" altLang="ja-JP" sz="15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1" lang="el-GR" altLang="ja-JP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kumimoji="1" lang="ja-JP" alt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796096" y="4823673"/>
                <a:ext cx="812017" cy="323165"/>
              </a:xfrm>
              <a:prstGeom prst="rect">
                <a:avLst/>
              </a:prstGeom>
              <a:blipFill>
                <a:blip r:embed="rId5"/>
                <a:stretch>
                  <a:fillRect l="-105660" t="-30075" r="-1660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/>
          <p:cNvGrpSpPr/>
          <p:nvPr/>
        </p:nvGrpSpPr>
        <p:grpSpPr>
          <a:xfrm>
            <a:off x="10444423" y="4832030"/>
            <a:ext cx="869149" cy="553998"/>
            <a:chOff x="8677358" y="4578890"/>
            <a:chExt cx="869149" cy="553998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677358" y="4578890"/>
              <a:ext cx="869149" cy="5539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3000" baseline="30000" dirty="0">
                  <a:ln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ja-JP" sz="3000" dirty="0">
                  <a:ln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</a:t>
              </a:r>
              <a:endParaRPr lang="ja-JP" altLang="en-US" sz="30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714909" y="4732116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000" baseline="-25000" dirty="0">
                  <a:ln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lang="ja-JP" altLang="en-US" sz="3000" baseline="-250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10530185" y="2701490"/>
            <a:ext cx="697627" cy="553998"/>
            <a:chOff x="1069613" y="3137088"/>
            <a:chExt cx="697627" cy="553998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1069613" y="3137088"/>
              <a:ext cx="697627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3000" baseline="30000" dirty="0">
                  <a:ln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ja-JP" sz="3000" dirty="0">
                  <a:ln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ja-JP" altLang="en-US" sz="30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128611" y="3290976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000" baseline="-25000" dirty="0">
                  <a:ln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endParaRPr lang="ja-JP" altLang="en-US" sz="3000" baseline="-250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2269670" y="5762169"/>
            <a:ext cx="2343308" cy="769441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accuracy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114456" y="5969919"/>
            <a:ext cx="23433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93 (2016) 034314.</a:t>
            </a:r>
            <a:endParaRPr lang="ja-JP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-65758" y="1379798"/>
            <a:ext cx="6523806" cy="4161527"/>
            <a:chOff x="3996119" y="18092"/>
            <a:chExt cx="5123092" cy="3268013"/>
          </a:xfrm>
        </p:grpSpPr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585" y="18092"/>
              <a:ext cx="4899626" cy="3268013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8795" y="88606"/>
              <a:ext cx="1482087" cy="463152"/>
            </a:xfrm>
            <a:prstGeom prst="rect">
              <a:avLst/>
            </a:prstGeom>
          </p:spPr>
        </p:pic>
        <p:cxnSp>
          <p:nvCxnSpPr>
            <p:cNvPr id="39" name="直線矢印コネクタ 38"/>
            <p:cNvCxnSpPr/>
            <p:nvPr/>
          </p:nvCxnSpPr>
          <p:spPr>
            <a:xfrm>
              <a:off x="4090637" y="1644926"/>
              <a:ext cx="1238100" cy="6486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>
              <a:off x="6102864" y="2074253"/>
              <a:ext cx="1133067" cy="46293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flipV="1">
              <a:off x="6309895" y="1334696"/>
              <a:ext cx="880614" cy="375093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 rot="216736">
              <a:off x="3996119" y="1844315"/>
              <a:ext cx="1145391" cy="4257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/>
                <p:cNvSpPr txBox="1"/>
                <p:nvPr/>
              </p:nvSpPr>
              <p:spPr>
                <a:xfrm rot="1242861">
                  <a:off x="7452105" y="2428424"/>
                  <a:ext cx="753626" cy="727304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47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35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5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ja-JP" sz="35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テキスト ボックス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242861">
                  <a:off x="7452105" y="2428424"/>
                  <a:ext cx="753626" cy="727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/>
                <p:cNvSpPr txBox="1"/>
                <p:nvPr/>
              </p:nvSpPr>
              <p:spPr>
                <a:xfrm rot="20596715">
                  <a:off x="7265342" y="692390"/>
                  <a:ext cx="753626" cy="7273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  <a:alpha val="47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35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5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sz="35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5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テキスト ボックス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596715">
                  <a:off x="7265342" y="692390"/>
                  <a:ext cx="753626" cy="727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6468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ABDBE7-2E87-4185-AFFC-A5F4B79F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78646"/>
            <a:ext cx="8610600" cy="1293028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EFF7B88-5FAF-48D0-9027-C9C50E6F3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328" y="3097499"/>
            <a:ext cx="4481328" cy="3510182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B29429-C567-4CF8-8663-C280EC0F9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160" y="48386"/>
            <a:ext cx="7112153" cy="301253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2244DEC-888A-47C5-B738-5ABB8CB511A5}"/>
              </a:ext>
            </a:extLst>
          </p:cNvPr>
          <p:cNvSpPr txBox="1"/>
          <p:nvPr/>
        </p:nvSpPr>
        <p:spPr>
          <a:xfrm>
            <a:off x="7200900" y="3223332"/>
            <a:ext cx="37893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500" dirty="0"/>
              <a:t>What’s surplus, a </a:t>
            </a:r>
            <a:r>
              <a:rPr kumimoji="1" lang="ja-JP" altLang="en-US" sz="2500" dirty="0"/>
              <a:t>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E65666-7DC0-4424-919E-F065D6D4E850}"/>
              </a:ext>
            </a:extLst>
          </p:cNvPr>
          <p:cNvSpPr txBox="1"/>
          <p:nvPr/>
        </p:nvSpPr>
        <p:spPr>
          <a:xfrm>
            <a:off x="7093267" y="3926233"/>
            <a:ext cx="48532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kumimoji="1" lang="en-US" altLang="ja-JP" sz="2200" dirty="0">
                <a:sym typeface="Wingdings" panose="05000000000000000000" pitchFamily="2" charset="2"/>
              </a:rPr>
              <a:t>Conventional shell model did not predict the state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kumimoji="1" lang="en-US" altLang="ja-JP" sz="22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kumimoji="1" lang="en-US" altLang="ja-JP" sz="2200" dirty="0">
                <a:sym typeface="Wingdings" panose="05000000000000000000" pitchFamily="2" charset="2"/>
              </a:rPr>
              <a:t>It was found that model space needs to be extended (A. Umeya et al., JPS Conf. Proc. 26, 023016 (2019)).</a:t>
            </a:r>
            <a:endParaRPr kumimoji="1" lang="ja-JP" altLang="en-US" sz="2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EA81F91-DEDA-4878-8B15-813FE45FDF6A}"/>
              </a:ext>
            </a:extLst>
          </p:cNvPr>
          <p:cNvSpPr txBox="1"/>
          <p:nvPr/>
        </p:nvSpPr>
        <p:spPr>
          <a:xfrm>
            <a:off x="2800574" y="397319"/>
            <a:ext cx="234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T. </a:t>
            </a:r>
            <a:r>
              <a:rPr kumimoji="1" lang="en-US" altLang="ja-JP" sz="20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Motoba</a:t>
            </a:r>
            <a:r>
              <a:rPr kumimoji="1" lang="en-US" altLang="ja-JP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et al., </a:t>
            </a:r>
          </a:p>
          <a:p>
            <a:r>
              <a:rPr kumimoji="1" lang="en-US" altLang="ja-JP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PTP 117 (1994)</a:t>
            </a:r>
            <a:endParaRPr kumimoji="1" lang="ja-JP" alt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00ECD4B-247E-43FE-BCEA-5429A01B800C}"/>
              </a:ext>
            </a:extLst>
          </p:cNvPr>
          <p:cNvSpPr/>
          <p:nvPr/>
        </p:nvSpPr>
        <p:spPr>
          <a:xfrm>
            <a:off x="2263248" y="6546919"/>
            <a:ext cx="313406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dirty="0">
                <a:solidFill>
                  <a:schemeClr val="bg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 et al., PRC 93 (2016) 034314.</a:t>
            </a:r>
            <a:endParaRPr lang="ja-JP" altLang="en-US" sz="1700" dirty="0">
              <a:solidFill>
                <a:schemeClr val="bg2">
                  <a:lumMod val="10000"/>
                  <a:lumOff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31147"/>
      </p:ext>
    </p:extLst>
  </p:cSld>
  <p:clrMapOvr>
    <a:masterClrMapping/>
  </p:clrMapOvr>
</p:sld>
</file>

<file path=ppt/theme/theme1.xml><?xml version="1.0" encoding="utf-8"?>
<a:theme xmlns:a="http://schemas.openxmlformats.org/drawingml/2006/main" name="飛行機雲">
  <a:themeElements>
    <a:clrScheme name="飛行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行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行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飛行機雲</Template>
  <TotalTime>20579</TotalTime>
  <Words>3386</Words>
  <Application>Microsoft Office PowerPoint</Application>
  <PresentationFormat>ワイド画面</PresentationFormat>
  <Paragraphs>738</Paragraphs>
  <Slides>47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72" baseType="lpstr">
      <vt:lpstr>BIZ UDP明朝 Medium</vt:lpstr>
      <vt:lpstr>Capella</vt:lpstr>
      <vt:lpstr>CMBX10</vt:lpstr>
      <vt:lpstr>CMR10</vt:lpstr>
      <vt:lpstr>CMTI10</vt:lpstr>
      <vt:lpstr>CMU Serif</vt:lpstr>
      <vt:lpstr>Helvetica Neue Light</vt:lpstr>
      <vt:lpstr>ＭＳ Ｐゴシック</vt:lpstr>
      <vt:lpstr>ＭＳ Ｐ明朝</vt:lpstr>
      <vt:lpstr>Rounded-L M+ 1p medium</vt:lpstr>
      <vt:lpstr>宋体</vt:lpstr>
      <vt:lpstr>Times-Bold</vt:lpstr>
      <vt:lpstr>TimesLTStd-Bold</vt:lpstr>
      <vt:lpstr>TimesLTStd-Roman</vt:lpstr>
      <vt:lpstr>Times-Roman</vt:lpstr>
      <vt:lpstr>游ゴシック</vt:lpstr>
      <vt:lpstr>Arial</vt:lpstr>
      <vt:lpstr>Arial Black</vt:lpstr>
      <vt:lpstr>Cambria Math</vt:lpstr>
      <vt:lpstr>Century Gothic</vt:lpstr>
      <vt:lpstr>Comic Sans MS</vt:lpstr>
      <vt:lpstr>Symbol</vt:lpstr>
      <vt:lpstr>Times New Roman</vt:lpstr>
      <vt:lpstr>Wingdings</vt:lpstr>
      <vt:lpstr>飛行機雲</vt:lpstr>
      <vt:lpstr>PowerPoint プレゼンテーション</vt:lpstr>
      <vt:lpstr>Contents</vt:lpstr>
      <vt:lpstr>The first hypernuclus</vt:lpstr>
      <vt:lpstr>What we can study?</vt:lpstr>
      <vt:lpstr>Role of strangeness  in high-density hadronic matters</vt:lpstr>
      <vt:lpstr>PowerPoint プレゼンテーション</vt:lpstr>
      <vt:lpstr>reactions</vt:lpstr>
      <vt:lpstr>High precision measurement  (_Λ^10)B and (_Λ^10)Be</vt:lpstr>
      <vt:lpstr>PowerPoint プレゼンテーション</vt:lpstr>
      <vt:lpstr>Future hypernuclear measurements that I am going to talk</vt:lpstr>
      <vt:lpstr>Experimental Setup</vt:lpstr>
      <vt:lpstr>Magnetic field measurement</vt:lpstr>
      <vt:lpstr>PowerPoint プレゼンテーション</vt:lpstr>
      <vt:lpstr>Hypertriton ((_Λ^3)H) puzzle</vt:lpstr>
      <vt:lpstr>Lifetime vs. Binding energy of (_Λ^3)H</vt:lpstr>
      <vt:lpstr>Charge Symmetry Breaking in the ΛN interaction</vt:lpstr>
      <vt:lpstr>Charge Symmetry Breaking in the ΛN interaction</vt:lpstr>
      <vt:lpstr>Basic Information for the Λn CSB study:</vt:lpstr>
      <vt:lpstr>How we confirm the B_Λ ((_Λ^4)H; 1+)</vt:lpstr>
      <vt:lpstr>E12-17-003 (nnΛ)</vt:lpstr>
      <vt:lpstr>nnΛ search experiment at JLab </vt:lpstr>
      <vt:lpstr>Students who Analyze data</vt:lpstr>
      <vt:lpstr>Kaon identification</vt:lpstr>
      <vt:lpstr>Calibration</vt:lpstr>
      <vt:lpstr>Data vs. Geant4 (sim) for T2 target</vt:lpstr>
      <vt:lpstr>Preliminary (_^3)H (e,e^′ K^+ )nnΛ</vt:lpstr>
      <vt:lpstr>PowerPoint プレゼンテーション</vt:lpstr>
      <vt:lpstr>Study of isospin dependence through precise measurement of (_^40,48)Ca(e,e^′ K^+)(_Λ^40,48)K</vt:lpstr>
      <vt:lpstr>ΛNN isospin dependence</vt:lpstr>
      <vt:lpstr>PowerPoint プレゼンテーション</vt:lpstr>
      <vt:lpstr>three body force</vt:lpstr>
      <vt:lpstr>PowerPoint プレゼンテーション</vt:lpstr>
      <vt:lpstr>Toward precise spectroscopy</vt:lpstr>
      <vt:lpstr>ANSYS calc.  w/ simple model (Pb target)</vt:lpstr>
      <vt:lpstr>Accidental Rate estimations</vt:lpstr>
      <vt:lpstr>Summary</vt:lpstr>
      <vt:lpstr>Backup</vt:lpstr>
      <vt:lpstr>Experimental Setup</vt:lpstr>
      <vt:lpstr>Expected missing mass resolution</vt:lpstr>
      <vt:lpstr>Yield estimation</vt:lpstr>
      <vt:lpstr>Expected Spectra and statistical errors</vt:lpstr>
      <vt:lpstr>Calibrations and a systematic error on B_Λ </vt:lpstr>
      <vt:lpstr>Ground state of (_Λ^3)H  (T=0, J^π=〖1∕2〗^+ )</vt:lpstr>
      <vt:lpstr>Excited states of (_Λ^3)H </vt:lpstr>
      <vt:lpstr>Summary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後神 利志</dc:creator>
  <cp:lastModifiedBy>後神利志</cp:lastModifiedBy>
  <cp:revision>247</cp:revision>
  <dcterms:created xsi:type="dcterms:W3CDTF">2020-07-10T01:06:39Z</dcterms:created>
  <dcterms:modified xsi:type="dcterms:W3CDTF">2021-01-22T14:59:57Z</dcterms:modified>
</cp:coreProperties>
</file>