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9D38-8028-4315-8E3C-84740AB9EB61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5ED66-0E3C-4595-B4F6-93F24DFEC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2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                                   STEP         FIRST   </a:t>
            </a:r>
          </a:p>
          <a:p>
            <a:r>
              <a:rPr kumimoji="1" lang="en-US" altLang="ja-JP" dirty="0" smtClean="0"/>
              <a:t>  NO.   NAME      VALUE            ERROR          SIZE      DERIVATIVE </a:t>
            </a:r>
          </a:p>
          <a:p>
            <a:r>
              <a:rPr kumimoji="1" lang="en-US" altLang="ja-JP" dirty="0" smtClean="0"/>
              <a:t>   1  Constant     1.26993e+03   1.69325e+01   1.07427e-01  -2.22335e-05</a:t>
            </a:r>
          </a:p>
          <a:p>
            <a:r>
              <a:rPr kumimoji="1" lang="en-US" altLang="ja-JP" dirty="0" smtClean="0"/>
              <a:t>   2  Mean        -1.01454e+00   4.69865e-02   2.61088e-04   3.89096e-04</a:t>
            </a:r>
          </a:p>
          <a:p>
            <a:r>
              <a:rPr kumimoji="1" lang="en-US" altLang="ja-JP" dirty="0" smtClean="0"/>
              <a:t>   3  Sigma        2.72580e+00   3.06166e-02   1.95225e-05  -1.75259e-01</a:t>
            </a:r>
          </a:p>
          <a:p>
            <a:r>
              <a:rPr kumimoji="1" lang="en-US" altLang="ja-JP" dirty="0" smtClean="0"/>
              <a:t> FWHM = 6.41876 0.0720965 MeV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ED66-0E3C-4595-B4F6-93F24DFEC1E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54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Fiber target: 6.4</a:t>
            </a:r>
            <a:r>
              <a:rPr kumimoji="1" lang="en-US" altLang="ja-JP" baseline="0" dirty="0" smtClean="0"/>
              <a:t> MeV FWHM </a:t>
            </a:r>
          </a:p>
          <a:p>
            <a:r>
              <a:rPr kumimoji="1" lang="en-US" altLang="ja-JP" baseline="0" dirty="0" smtClean="0"/>
              <a:t>Normal target: 2.2 MeV FWHM (3 g/cm2)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Statistic: 1 moth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ED66-0E3C-4595-B4F6-93F24DFEC1E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2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7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6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5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1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13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80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9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85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8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67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8299-635F-4CDD-AF12-F7E53132429B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1539-DD63-47DF-89FA-29A68FE4E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h.scphys.kyoto-u.ac.jp/~gogami/s-2s/meeting/2014/gogami_S-2Smeeting(2014_8_27)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93763"/>
            <a:ext cx="7772400" cy="2387600"/>
          </a:xfrm>
        </p:spPr>
        <p:txBody>
          <a:bodyPr/>
          <a:lstStyle/>
          <a:p>
            <a:r>
              <a:rPr lang="en-US" altLang="ja-JP" dirty="0" smtClean="0">
                <a:latin typeface="+mj-ea"/>
              </a:rPr>
              <a:t>Fiber target simulation</a:t>
            </a:r>
            <a:br>
              <a:rPr lang="en-US" altLang="ja-JP" dirty="0" smtClean="0">
                <a:latin typeface="+mj-ea"/>
              </a:rPr>
            </a:br>
            <a:r>
              <a:rPr lang="en-US" altLang="ja-JP" dirty="0" smtClean="0">
                <a:latin typeface="+mj-ea"/>
              </a:rPr>
              <a:t>for S-2S experiment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34343" y="4244296"/>
            <a:ext cx="3875314" cy="1307419"/>
          </a:xfrm>
        </p:spPr>
        <p:txBody>
          <a:bodyPr>
            <a:normAutofit/>
          </a:bodyPr>
          <a:lstStyle/>
          <a:p>
            <a:r>
              <a:rPr kumimoji="1" lang="en-US" altLang="ja-JP" sz="2500" dirty="0" smtClean="0">
                <a:latin typeface="+mn-ea"/>
              </a:rPr>
              <a:t>Toshiyuki Gogami</a:t>
            </a:r>
          </a:p>
          <a:p>
            <a:r>
              <a:rPr lang="en-US" altLang="ja-JP" sz="2500" dirty="0" smtClean="0">
                <a:latin typeface="+mn-ea"/>
              </a:rPr>
              <a:t>2015/10/15</a:t>
            </a:r>
            <a:endParaRPr kumimoji="1" lang="ja-JP" altLang="en-US" sz="2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23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684" y="16507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Event display (5)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7" y="1855313"/>
            <a:ext cx="6915405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05400" y="36512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Blue: K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Red: K</a:t>
            </a:r>
            <a:r>
              <a:rPr kumimoji="1" lang="en-US" altLang="ja-JP" sz="2000" baseline="30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Black + Green: Xi </a:t>
            </a:r>
            <a:r>
              <a:rPr kumimoji="1" lang="en-US" altLang="ja-JP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en-US" altLang="ja-JP" sz="2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elated.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0400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 [cm]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6343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 [cm]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82782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52654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114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764" y="140834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Missing mass distribution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5" y="1368425"/>
            <a:ext cx="7104148" cy="498883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3592" y="6157202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FWHM = 11.2 MeV by a </a:t>
            </a:r>
            <a:r>
              <a:rPr kumimoji="1" lang="en-US" altLang="ja-JP" sz="20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Gaus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fit 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93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257" y="92983"/>
            <a:ext cx="8297636" cy="1325563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Energy loss of K</a:t>
            </a:r>
            <a:r>
              <a:rPr kumimoji="1" lang="en-US" altLang="ja-JP" baseline="30000" dirty="0" smtClean="0">
                <a:latin typeface="+mn-ea"/>
                <a:ea typeface="+mn-ea"/>
              </a:rPr>
              <a:t>-</a:t>
            </a:r>
            <a:r>
              <a:rPr kumimoji="1" lang="en-US" altLang="ja-JP" dirty="0" smtClean="0">
                <a:latin typeface="+mn-ea"/>
                <a:ea typeface="+mn-ea"/>
              </a:rPr>
              <a:t> and K</a:t>
            </a:r>
            <a:r>
              <a:rPr kumimoji="1" lang="en-US" altLang="ja-JP" baseline="30000" dirty="0" smtClean="0">
                <a:latin typeface="+mn-ea"/>
                <a:ea typeface="+mn-ea"/>
              </a:rPr>
              <a:t>+</a:t>
            </a:r>
            <a:r>
              <a:rPr kumimoji="1" lang="en-US" altLang="ja-JP" dirty="0" smtClean="0">
                <a:latin typeface="+mn-ea"/>
                <a:ea typeface="+mn-ea"/>
              </a:rPr>
              <a:t> </a:t>
            </a:r>
            <a:r>
              <a:rPr lang="en-US" altLang="ja-JP" dirty="0" smtClean="0">
                <a:latin typeface="+mn-ea"/>
                <a:ea typeface="+mn-ea"/>
              </a:rPr>
              <a:t>in fibers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58" y="1458080"/>
            <a:ext cx="5288134" cy="357282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17858" y="5070438"/>
            <a:ext cx="51090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Stron</a:t>
            </a:r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g correlation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ja-JP" sz="2500" dirty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the Missing mass c</a:t>
            </a:r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an be corrected</a:t>
            </a:r>
          </a:p>
          <a:p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(See also: </a:t>
            </a:r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  <a:hlinkClick r:id="rId3"/>
              </a:rPr>
              <a:t>this</a:t>
            </a:r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)</a:t>
            </a:r>
            <a:endParaRPr kumimoji="1" lang="ja-JP" altLang="en-US" sz="25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359286" y="2762284"/>
            <a:ext cx="3377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Energy loss in fibers </a:t>
            </a:r>
          </a:p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(Only related to K</a:t>
            </a:r>
            <a:r>
              <a:rPr lang="en-US" altLang="ja-JP" sz="22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and K</a:t>
            </a:r>
            <a:r>
              <a:rPr lang="en-US" altLang="ja-JP" sz="22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sz="2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42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7539" y="110730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Energy loss in fibers 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78" y="2137055"/>
            <a:ext cx="4036580" cy="2764971"/>
          </a:xfr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2133192"/>
            <a:ext cx="4098150" cy="27688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65513" y="5263992"/>
            <a:ext cx="6317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Selected hit fibers related to K</a:t>
            </a:r>
            <a:r>
              <a:rPr kumimoji="1" lang="en-US" altLang="ja-JP" sz="25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and K</a:t>
            </a:r>
            <a:r>
              <a:rPr kumimoji="1" lang="en-US" altLang="ja-JP" sz="25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events</a:t>
            </a:r>
          </a:p>
          <a:p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for this </a:t>
            </a:r>
            <a:r>
              <a:rPr lang="en-US" altLang="ja-JP" sz="25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dE</a:t>
            </a:r>
            <a:r>
              <a:rPr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calculation</a:t>
            </a:r>
            <a:r>
              <a:rPr kumimoji="1" lang="en-US" altLang="ja-JP" sz="25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2750" y="1721068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Only </a:t>
            </a:r>
            <a:r>
              <a:rPr kumimoji="1" lang="en-US" altLang="ja-JP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dE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of K</a:t>
            </a:r>
            <a:r>
              <a:rPr kumimoji="1" lang="en-US" altLang="ja-JP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and K</a:t>
            </a:r>
            <a:r>
              <a:rPr kumimoji="1" lang="en-US" altLang="ja-JP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endParaRPr kumimoji="1" lang="ja-JP" altLang="en-US" baseline="30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1452" y="1486861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dE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of K</a:t>
            </a:r>
            <a:r>
              <a:rPr kumimoji="1" lang="en-US" altLang="ja-JP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,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</a:t>
            </a:r>
            <a:r>
              <a:rPr kumimoji="1" lang="en-US" altLang="ja-JP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</a:p>
          <a:p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and decayed particle from 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Xi-</a:t>
            </a:r>
            <a:r>
              <a:rPr lang="en-US" altLang="ja-JP" dirty="0" err="1"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大かっこ 9"/>
          <p:cNvSpPr/>
          <p:nvPr/>
        </p:nvSpPr>
        <p:spPr>
          <a:xfrm>
            <a:off x="1235981" y="5085279"/>
            <a:ext cx="7187293" cy="121920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4392065" y="3135087"/>
            <a:ext cx="397649" cy="740228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18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</a:rPr>
              <a:t>Simple </a:t>
            </a:r>
            <a:r>
              <a:rPr lang="en-US" altLang="ja-JP" dirty="0" smtClean="0">
                <a:latin typeface="+mj-ea"/>
              </a:rPr>
              <a:t>missing mass </a:t>
            </a:r>
            <a:r>
              <a:rPr kumimoji="1" lang="en-US" altLang="ja-JP" dirty="0" smtClean="0">
                <a:latin typeface="+mj-ea"/>
              </a:rPr>
              <a:t>correction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" y="2434365"/>
            <a:ext cx="5082984" cy="348173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507555" y="1928464"/>
            <a:ext cx="3636445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2200" dirty="0" smtClean="0"/>
              <a:t>Fit by linear function to </a:t>
            </a:r>
          </a:p>
          <a:p>
            <a:r>
              <a:rPr kumimoji="1" lang="en-US" altLang="ja-JP" sz="2200" dirty="0" smtClean="0"/>
              <a:t>the distribution profile </a:t>
            </a:r>
          </a:p>
          <a:p>
            <a:r>
              <a:rPr lang="en-US" altLang="ja-JP" sz="2200" dirty="0" smtClean="0"/>
              <a:t>(Red line).</a:t>
            </a:r>
          </a:p>
          <a:p>
            <a:endParaRPr kumimoji="1" lang="en-US" altLang="ja-JP" sz="2200" dirty="0" smtClean="0"/>
          </a:p>
          <a:p>
            <a:r>
              <a:rPr kumimoji="1" lang="en-US" altLang="ja-JP" sz="2200" dirty="0" smtClean="0"/>
              <a:t>2. </a:t>
            </a:r>
            <a:r>
              <a:rPr lang="en-US" altLang="ja-JP" sz="2200" dirty="0" smtClean="0"/>
              <a:t>Shift was applied to the line</a:t>
            </a:r>
          </a:p>
          <a:p>
            <a:r>
              <a:rPr lang="en-US" altLang="ja-JP" sz="2200" dirty="0" smtClean="0"/>
              <a:t>because the red line is taken </a:t>
            </a:r>
          </a:p>
          <a:p>
            <a:r>
              <a:rPr lang="en-US" altLang="ja-JP" sz="2200" dirty="0" smtClean="0"/>
              <a:t>up by the large </a:t>
            </a:r>
            <a:r>
              <a:rPr lang="en-US" altLang="ja-JP" sz="22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dE</a:t>
            </a:r>
            <a:r>
              <a:rPr lang="en-US" altLang="ja-JP" sz="2200" dirty="0" smtClean="0"/>
              <a:t> tail.</a:t>
            </a:r>
          </a:p>
          <a:p>
            <a:r>
              <a:rPr lang="en-US" altLang="ja-JP" sz="2200" dirty="0" smtClean="0"/>
              <a:t>(Black line)</a:t>
            </a:r>
          </a:p>
          <a:p>
            <a:endParaRPr lang="en-US" altLang="ja-JP" sz="2200" dirty="0"/>
          </a:p>
          <a:p>
            <a:r>
              <a:rPr lang="en-US" altLang="ja-JP" sz="2200" dirty="0" smtClean="0"/>
              <a:t>3. The missing mass is </a:t>
            </a:r>
          </a:p>
          <a:p>
            <a:r>
              <a:rPr lang="en-US" altLang="ja-JP" sz="2200" dirty="0" smtClean="0"/>
              <a:t>corrected by the Black line.</a:t>
            </a:r>
          </a:p>
          <a:p>
            <a:r>
              <a:rPr lang="en-US" altLang="ja-JP" sz="2200" dirty="0" smtClean="0"/>
              <a:t>But the correction was </a:t>
            </a:r>
          </a:p>
          <a:p>
            <a:r>
              <a:rPr lang="en-US" altLang="ja-JP" sz="2200" dirty="0" smtClean="0"/>
              <a:t>applied only to </a:t>
            </a:r>
            <a:r>
              <a:rPr lang="en-US" altLang="ja-JP" sz="2200" dirty="0" err="1" smtClean="0"/>
              <a:t>dE</a:t>
            </a:r>
            <a:r>
              <a:rPr lang="en-US" altLang="ja-JP" sz="2200" dirty="0" smtClean="0"/>
              <a:t>&lt;26 MeV.</a:t>
            </a:r>
          </a:p>
        </p:txBody>
      </p:sp>
    </p:spTree>
    <p:extLst>
      <p:ext uri="{BB962C8B-B14F-4D97-AF65-F5344CB8AC3E}">
        <p14:creationId xmlns:p14="http://schemas.microsoft.com/office/powerpoint/2010/main" val="13909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Missing mass resolution with </a:t>
            </a:r>
            <a:br>
              <a:rPr kumimoji="1" lang="en-US" altLang="ja-JP" dirty="0" smtClean="0"/>
            </a:br>
            <a:r>
              <a:rPr lang="en-US" altLang="ja-JP" dirty="0" smtClean="0"/>
              <a:t>the simple correction.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5641"/>
            <a:ext cx="4132213" cy="270037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5" y="4265279"/>
            <a:ext cx="4143737" cy="248109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53336" y="3607624"/>
            <a:ext cx="2736647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FWHM = 6.4 MeV </a:t>
            </a:r>
            <a:endParaRPr kumimoji="1" lang="ja-JP" altLang="en-US" sz="2500" dirty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6" y="1745604"/>
            <a:ext cx="4143737" cy="2464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2176041" y="585679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w/ correction</a:t>
            </a:r>
            <a:endParaRPr kumimoji="1" lang="ja-JP" altLang="en-US" sz="2000" b="1" i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14256" y="4210364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w/ correction</a:t>
            </a:r>
            <a:endParaRPr kumimoji="1" lang="ja-JP" altLang="en-US" sz="2000" b="1" i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9641" y="3368896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w/o correction</a:t>
            </a:r>
            <a:endParaRPr kumimoji="1" lang="ja-JP" altLang="en-US" sz="2000" b="1" i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2556" y="3136551"/>
            <a:ext cx="33634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(w/o correction: &gt;11 MeV 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)</a:t>
            </a:r>
            <a:endParaRPr kumimoji="1" lang="ja-JP" altLang="en-US" sz="20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28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503" y="110483"/>
            <a:ext cx="8688970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+mj-ea"/>
              </a:rPr>
              <a:t>Expected spectra </a:t>
            </a:r>
            <a:br>
              <a:rPr lang="en-US" altLang="ja-JP" dirty="0" smtClean="0">
                <a:latin typeface="+mj-ea"/>
              </a:rPr>
            </a:br>
            <a:r>
              <a:rPr lang="en-US" altLang="ja-JP" dirty="0" smtClean="0">
                <a:latin typeface="+mj-ea"/>
              </a:rPr>
              <a:t>between fiber target and normal target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3" y="1563367"/>
            <a:ext cx="7263204" cy="514203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3802" y="6463389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Used </a:t>
            </a:r>
            <a:r>
              <a:rPr lang="en-US" altLang="ja-JP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Motoba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-san’s calculation for this figure.</a:t>
            </a: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36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363" y="14289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Setup in the simulation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4" y="1209224"/>
            <a:ext cx="7650440" cy="5117376"/>
          </a:xfrm>
        </p:spPr>
      </p:pic>
      <p:cxnSp>
        <p:nvCxnSpPr>
          <p:cNvPr id="6" name="直線矢印コネクタ 5"/>
          <p:cNvCxnSpPr/>
          <p:nvPr/>
        </p:nvCxnSpPr>
        <p:spPr>
          <a:xfrm>
            <a:off x="1926772" y="3592286"/>
            <a:ext cx="21771" cy="3102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48543" y="6305004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Beam direction</a:t>
            </a: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602" y="6289615"/>
            <a:ext cx="13389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TOP view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574" y="3073556"/>
            <a:ext cx="15489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FRONT view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4547" y="1009169"/>
            <a:ext cx="15489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SIDE view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605" y="240110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Geant</a:t>
            </a:r>
            <a:r>
              <a:rPr lang="en-US" altLang="ja-JP" dirty="0" smtClean="0">
                <a:latin typeface="+mj-ea"/>
              </a:rPr>
              <a:t>4 Monte Carlo </a:t>
            </a:r>
            <a:r>
              <a:rPr kumimoji="1" lang="en-US" altLang="ja-JP" dirty="0" smtClean="0">
                <a:latin typeface="+mj-ea"/>
              </a:rPr>
              <a:t>Simulation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20" y="2119775"/>
            <a:ext cx="5861351" cy="4089610"/>
          </a:xfrm>
        </p:spPr>
      </p:pic>
      <p:sp>
        <p:nvSpPr>
          <p:cNvPr id="7" name="右矢印 6"/>
          <p:cNvSpPr/>
          <p:nvPr/>
        </p:nvSpPr>
        <p:spPr>
          <a:xfrm rot="18200960">
            <a:off x="3526971" y="4643512"/>
            <a:ext cx="1621972" cy="1545771"/>
          </a:xfrm>
          <a:prstGeom prst="rightArrow">
            <a:avLst/>
          </a:prstGeom>
          <a:solidFill>
            <a:srgbClr val="0070C0">
              <a:alpha val="77000"/>
            </a:srgbClr>
          </a:solidFill>
          <a:scene3d>
            <a:camera prst="orthographicFront">
              <a:rot lat="2379628" lon="1171048" rev="50658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8200960">
            <a:off x="6797871" y="1956063"/>
            <a:ext cx="1181879" cy="1545771"/>
          </a:xfrm>
          <a:prstGeom prst="rightArrow">
            <a:avLst/>
          </a:prstGeom>
          <a:solidFill>
            <a:srgbClr val="C00000">
              <a:alpha val="71000"/>
            </a:srgbClr>
          </a:solidFill>
          <a:scene3d>
            <a:camera prst="orthographicFront">
              <a:rot lat="2950339" lon="910599" rev="2042362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8420" y="519112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K</a:t>
            </a:r>
            <a:r>
              <a:rPr kumimoji="1" lang="en-US" altLang="ja-JP" sz="40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endParaRPr kumimoji="1" lang="ja-JP" altLang="en-US" sz="4000" baseline="300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9678" y="244792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K</a:t>
            </a:r>
            <a:r>
              <a:rPr kumimoji="1" lang="en-US" altLang="ja-JP" sz="40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endParaRPr kumimoji="1" lang="ja-JP" altLang="en-US" sz="4000" baseline="30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15693582">
            <a:off x="4464838" y="2327077"/>
            <a:ext cx="1088985" cy="1545771"/>
          </a:xfrm>
          <a:prstGeom prst="rightArrow">
            <a:avLst/>
          </a:prstGeom>
          <a:solidFill>
            <a:srgbClr val="FFC000">
              <a:alpha val="71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9756630" lon="1232643" rev="2143922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7384" y="519112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①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8237" y="244792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②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87955" y="2905211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③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9897" y="2000036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Ξ</a:t>
            </a:r>
            <a:r>
              <a:rPr kumimoji="1" lang="en-US" altLang="ja-JP" sz="30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ja-JP" alt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en-US" altLang="ja-JP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hypernucleus</a:t>
            </a:r>
            <a:endParaRPr kumimoji="1" lang="en-US" altLang="ja-JP" sz="30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 Decay</a:t>
            </a:r>
            <a:endParaRPr kumimoji="1" lang="ja-JP" altLang="en-US" sz="3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2160814" y="3892759"/>
            <a:ext cx="617606" cy="1019076"/>
            <a:chOff x="2302805" y="3739330"/>
            <a:chExt cx="617606" cy="1019076"/>
          </a:xfrm>
        </p:grpSpPr>
        <p:cxnSp>
          <p:nvCxnSpPr>
            <p:cNvPr id="18" name="直線矢印コネクタ 17"/>
            <p:cNvCxnSpPr/>
            <p:nvPr/>
          </p:nvCxnSpPr>
          <p:spPr>
            <a:xfrm>
              <a:off x="2302805" y="4473384"/>
              <a:ext cx="617606" cy="2850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 flipV="1">
              <a:off x="2302805" y="3739330"/>
              <a:ext cx="8323" cy="7273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2302805" y="4103003"/>
              <a:ext cx="451572" cy="370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2785256" y="452973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x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79159" y="357895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y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04391" y="3852969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z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96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/>
          <p:cNvCxnSpPr/>
          <p:nvPr/>
        </p:nvCxnSpPr>
        <p:spPr>
          <a:xfrm>
            <a:off x="1619250" y="2423971"/>
            <a:ext cx="5534025" cy="3135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875" y="41276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Simulation Flow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524249" y="6443662"/>
            <a:ext cx="5686425" cy="90488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875" y="1869973"/>
            <a:ext cx="109537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Sim.1</a:t>
            </a:r>
            <a:endParaRPr kumimoji="1" lang="ja-JP" altLang="en-US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6561" y="3392426"/>
            <a:ext cx="109537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Sim.2</a:t>
            </a:r>
            <a:endParaRPr kumimoji="1" lang="ja-JP" altLang="en-US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8772" y="4592131"/>
            <a:ext cx="109537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Sim.3</a:t>
            </a:r>
            <a:endParaRPr kumimoji="1" lang="ja-JP" altLang="en-US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53275" y="5559222"/>
            <a:ext cx="174307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Analysis</a:t>
            </a:r>
            <a:endParaRPr kumimoji="1" lang="ja-JP" altLang="en-US" sz="3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86683" y="1751592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</a:t>
            </a:r>
            <a:r>
              <a:rPr kumimoji="1" lang="en-US" altLang="ja-JP" sz="20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energy loss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Energy loss in fibers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98501" y="3237366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</a:t>
            </a:r>
            <a:r>
              <a:rPr lang="en-US" altLang="ja-JP" sz="20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energy loss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Energy loss in fibers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99122" y="4244405"/>
            <a:ext cx="2127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Ξ</a:t>
            </a:r>
            <a:r>
              <a:rPr kumimoji="1" lang="en-US" altLang="ja-JP" sz="2000" b="1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+ </a:t>
            </a:r>
            <a:r>
              <a:rPr kumimoji="1" lang="en-US" altLang="ja-JP" sz="2000" b="1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B </a:t>
            </a:r>
          </a:p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 </a:t>
            </a:r>
            <a:r>
              <a:rPr kumimoji="1" lang="en-US" altLang="ja-JP" sz="2000" baseline="30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10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Be + Λ + Λ </a:t>
            </a:r>
          </a:p>
          <a:p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 …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6" name="大かっこ 15"/>
          <p:cNvSpPr/>
          <p:nvPr/>
        </p:nvSpPr>
        <p:spPr>
          <a:xfrm>
            <a:off x="6699122" y="4623516"/>
            <a:ext cx="2025778" cy="49122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38250" y="2727018"/>
            <a:ext cx="255820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FF00"/>
                </a:solidFill>
              </a:rPr>
              <a:t>12</a:t>
            </a:r>
            <a:r>
              <a:rPr kumimoji="1" lang="en-US" altLang="ja-JP" dirty="0" smtClean="0">
                <a:solidFill>
                  <a:srgbClr val="FFFF00"/>
                </a:solidFill>
              </a:rPr>
              <a:t>C(K</a:t>
            </a:r>
            <a:r>
              <a:rPr kumimoji="1" lang="en-US" altLang="ja-JP" baseline="30000" dirty="0" smtClean="0">
                <a:solidFill>
                  <a:srgbClr val="FFFF00"/>
                </a:solidFill>
              </a:rPr>
              <a:t>-</a:t>
            </a:r>
            <a:r>
              <a:rPr kumimoji="1" lang="en-US" altLang="ja-JP" dirty="0" smtClean="0">
                <a:solidFill>
                  <a:srgbClr val="FFFF00"/>
                </a:solidFill>
              </a:rPr>
              <a:t>,K</a:t>
            </a:r>
            <a:r>
              <a:rPr kumimoji="1" lang="en-US" altLang="ja-JP" baseline="30000" dirty="0" smtClean="0">
                <a:solidFill>
                  <a:srgbClr val="FFFF00"/>
                </a:solidFill>
              </a:rPr>
              <a:t>+</a:t>
            </a:r>
            <a:r>
              <a:rPr kumimoji="1" lang="en-US" altLang="ja-JP" dirty="0" smtClean="0">
                <a:solidFill>
                  <a:srgbClr val="FFFF00"/>
                </a:solidFill>
              </a:rPr>
              <a:t>)</a:t>
            </a:r>
            <a:r>
              <a:rPr kumimoji="1" lang="en-US" altLang="ja-JP" baseline="30000" dirty="0" smtClean="0">
                <a:solidFill>
                  <a:srgbClr val="FFFF00"/>
                </a:solidFill>
              </a:rPr>
              <a:t>12</a:t>
            </a:r>
            <a:r>
              <a:rPr kumimoji="1" lang="en-US" altLang="ja-JP" baseline="-25000" dirty="0" smtClean="0">
                <a:solidFill>
                  <a:srgbClr val="FFFF00"/>
                </a:solidFill>
              </a:rPr>
              <a:t>Ξ</a:t>
            </a:r>
            <a:r>
              <a:rPr kumimoji="1" lang="en-US" altLang="ja-JP" dirty="0" smtClean="0">
                <a:solidFill>
                  <a:srgbClr val="FFFF00"/>
                </a:solidFill>
              </a:rPr>
              <a:t>Be kinematics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050" y="31750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Assumptions in the simulation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408841" y="2349500"/>
            <a:ext cx="8326318" cy="2880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3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Assumption</a:t>
            </a:r>
          </a:p>
          <a:p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p_{K</a:t>
            </a:r>
            <a:r>
              <a:rPr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}: 1.8 GeV/c</a:t>
            </a:r>
          </a:p>
          <a:p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Incident K</a:t>
            </a:r>
            <a:r>
              <a:rPr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angle: 0 </a:t>
            </a:r>
            <a:r>
              <a:rPr lang="en-US" altLang="ja-JP" sz="2500" dirty="0" err="1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deg</a:t>
            </a:r>
            <a:endParaRPr lang="en-US" altLang="ja-JP" sz="2500" dirty="0" smtClean="0">
              <a:solidFill>
                <a:srgbClr val="FFFF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Ξ production point: Random in z-axis, but zero for x and y</a:t>
            </a:r>
          </a:p>
          <a:p>
            <a:r>
              <a:rPr kumimoji="1" lang="en-US" altLang="ja-JP" sz="2500" dirty="0" err="1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Δp</a:t>
            </a:r>
            <a:r>
              <a:rPr kumimoji="1"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/p for K</a:t>
            </a:r>
            <a:r>
              <a:rPr kumimoji="1"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kumimoji="1"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: 10.0E</a:t>
            </a:r>
            <a:r>
              <a:rPr kumimoji="1"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-4</a:t>
            </a:r>
          </a:p>
          <a:p>
            <a:r>
              <a:rPr lang="en-US" altLang="ja-JP" sz="2500" dirty="0" err="1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Δp</a:t>
            </a:r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/p for K</a:t>
            </a:r>
            <a:r>
              <a:rPr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lang="en-US" altLang="ja-JP" sz="25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: 5.0E</a:t>
            </a:r>
            <a:r>
              <a:rPr lang="en-US" altLang="ja-JP" sz="2500" baseline="30000" dirty="0" smtClean="0">
                <a:solidFill>
                  <a:srgbClr val="FFFF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333245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684" y="16507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Event display (1)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" y="1855313"/>
            <a:ext cx="6939633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05400" y="36512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Blue: K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Red: K</a:t>
            </a:r>
            <a:r>
              <a:rPr kumimoji="1" lang="en-US" altLang="ja-JP" sz="2000" baseline="30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Black + Green: Xi </a:t>
            </a:r>
            <a:r>
              <a:rPr kumimoji="1" lang="en-US" altLang="ja-JP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en-US" altLang="ja-JP" sz="2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elated.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0400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 [cm]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6343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 [cm]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82782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52654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067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684" y="16507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Event display (2)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" y="1861958"/>
            <a:ext cx="6939633" cy="433804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05400" y="36512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Blue: K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Red: K</a:t>
            </a:r>
            <a:r>
              <a:rPr kumimoji="1" lang="en-US" altLang="ja-JP" sz="2000" baseline="30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Black + Green: Xi </a:t>
            </a:r>
            <a:r>
              <a:rPr kumimoji="1" lang="en-US" altLang="ja-JP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en-US" altLang="ja-JP" sz="2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elated.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0400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 [cm]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6343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 [cm]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82782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52654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228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684" y="16507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Event display (3)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" y="1880010"/>
            <a:ext cx="6939633" cy="430194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05400" y="36512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Blue: K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Red: K</a:t>
            </a:r>
            <a:r>
              <a:rPr kumimoji="1" lang="en-US" altLang="ja-JP" sz="2000" baseline="30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Black + Green: Xi </a:t>
            </a:r>
            <a:r>
              <a:rPr kumimoji="1" lang="en-US" altLang="ja-JP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en-US" altLang="ja-JP" sz="2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elated.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0400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 [cm]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6343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 [cm]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82782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52654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457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684" y="165071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Event display (4)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" y="1858795"/>
            <a:ext cx="6939633" cy="434437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105400" y="36512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Blue: K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-</a:t>
            </a:r>
            <a:r>
              <a:rPr lang="en-US" altLang="ja-JP" sz="2000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Red: K</a:t>
            </a:r>
            <a:r>
              <a:rPr kumimoji="1" lang="en-US" altLang="ja-JP" sz="2000" baseline="30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related</a:t>
            </a:r>
          </a:p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Black + Green: Xi </a:t>
            </a:r>
            <a:r>
              <a:rPr kumimoji="1" lang="en-US" altLang="ja-JP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hyp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. </a:t>
            </a:r>
            <a:r>
              <a:rPr lang="en-US" altLang="ja-JP" sz="2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elated.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0400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 [cm]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6343" y="617122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 [cm]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82782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152654" y="248787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 [cm]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027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550</Words>
  <Application>Microsoft Office PowerPoint</Application>
  <PresentationFormat>画面に合わせる (4:3)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ＭＳ Ｐ明朝</vt:lpstr>
      <vt:lpstr>Arial</vt:lpstr>
      <vt:lpstr>Calibri</vt:lpstr>
      <vt:lpstr>Calibri Light</vt:lpstr>
      <vt:lpstr>Wingdings</vt:lpstr>
      <vt:lpstr>Office テーマ</vt:lpstr>
      <vt:lpstr>Fiber target simulation for S-2S experiment</vt:lpstr>
      <vt:lpstr>Setup in the simulation</vt:lpstr>
      <vt:lpstr>Geant4 Monte Carlo Simulation</vt:lpstr>
      <vt:lpstr>Simulation Flow</vt:lpstr>
      <vt:lpstr>Assumptions in the simulation</vt:lpstr>
      <vt:lpstr>Event display (1)</vt:lpstr>
      <vt:lpstr>Event display (2)</vt:lpstr>
      <vt:lpstr>Event display (3)</vt:lpstr>
      <vt:lpstr>Event display (4)</vt:lpstr>
      <vt:lpstr>Event display (5)</vt:lpstr>
      <vt:lpstr>Missing mass distribution</vt:lpstr>
      <vt:lpstr>Energy loss of K- and K+ in fibers</vt:lpstr>
      <vt:lpstr>Energy loss in fibers </vt:lpstr>
      <vt:lpstr>Simple missing mass correction</vt:lpstr>
      <vt:lpstr>Missing mass resolution with  the simple correction.</vt:lpstr>
      <vt:lpstr>Expected spectra  between fiber target and normal target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target simulation for S-2S experiment</dc:title>
  <dc:creator>後神利志</dc:creator>
  <cp:lastModifiedBy>後神利志</cp:lastModifiedBy>
  <cp:revision>13</cp:revision>
  <dcterms:created xsi:type="dcterms:W3CDTF">2015-10-15T09:13:34Z</dcterms:created>
  <dcterms:modified xsi:type="dcterms:W3CDTF">2015-10-15T11:01:35Z</dcterms:modified>
</cp:coreProperties>
</file>