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3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40D9-6E6C-4198-8355-ECECD4D4A8D8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8057F-CC71-420B-B432-3A374967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6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8BB8E-5865-4A43-BDF7-A753D44107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46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0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58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3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6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79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28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7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4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12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83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35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79051-E76B-4E00-B17F-773843A3F770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6F71-9602-4513-86C7-E92E76299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9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h.scphys.kyoto-u.ac.jp/~gogami/s-2s/doc/wctest2015/RunSummary_wctest201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37976"/>
            <a:ext cx="7772400" cy="1305527"/>
          </a:xfrm>
        </p:spPr>
        <p:txBody>
          <a:bodyPr/>
          <a:lstStyle/>
          <a:p>
            <a:r>
              <a:rPr kumimoji="1" lang="en-US" altLang="ja-JP" dirty="0" smtClean="0"/>
              <a:t>S-2S MEMO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kumimoji="1" lang="en-US" altLang="ja-JP" dirty="0" smtClean="0"/>
              <a:t>Toshiyuki Gogami</a:t>
            </a:r>
          </a:p>
          <a:p>
            <a:r>
              <a:rPr lang="en-US" altLang="ja-JP" dirty="0" smtClean="0"/>
              <a:t>17 May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69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018" y="166822"/>
            <a:ext cx="8449593" cy="1325563"/>
          </a:xfrm>
        </p:spPr>
        <p:txBody>
          <a:bodyPr/>
          <a:lstStyle/>
          <a:p>
            <a:r>
              <a:rPr kumimoji="1" lang="en-US" altLang="ja-JP" dirty="0" smtClean="0"/>
              <a:t>NPE derivation from NPE histograms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1018" y="2850195"/>
            <a:ext cx="8449593" cy="14904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u="sng" dirty="0" smtClean="0"/>
              <a:t>Used function: Single Gaussian function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Scan a fitting range to minimize the fitting chi-square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Obtain the mean value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Used as a result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964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88856"/>
            <a:ext cx="5761133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 typical </a:t>
            </a:r>
            <a:r>
              <a:rPr kumimoji="1" lang="en-US" altLang="ja-JP" dirty="0" smtClean="0"/>
              <a:t>NPE </a:t>
            </a:r>
            <a:r>
              <a:rPr kumimoji="1" lang="en-US" altLang="ja-JP" dirty="0" smtClean="0"/>
              <a:t>histogram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with </a:t>
            </a:r>
            <a:r>
              <a:rPr kumimoji="1" lang="en-US" altLang="ja-JP" dirty="0" smtClean="0"/>
              <a:t>a fitting result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17" y="1640543"/>
            <a:ext cx="6802165" cy="472221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291255" y="6236632"/>
            <a:ext cx="21953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Run37 for y=0 cm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236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phase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3816" y="2577990"/>
            <a:ext cx="4136368" cy="1510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Phase 1 (4/21 – 4/25)</a:t>
            </a:r>
          </a:p>
          <a:p>
            <a:pPr>
              <a:buFont typeface="Wingdings" panose="05000000000000000000" pitchFamily="2" charset="2"/>
              <a:buChar char="Ø"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smtClean="0"/>
              <a:t>Phase 2 (5/11 – 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16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NPE comparison</a:t>
            </a:r>
            <a:br>
              <a:rPr kumimoji="1" lang="en-US" altLang="ja-JP" dirty="0" smtClean="0"/>
            </a:br>
            <a:r>
              <a:rPr lang="en-US" altLang="ja-JP" dirty="0" smtClean="0"/>
              <a:t>between Phase1 and Phase2 at y=0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53" y="1941239"/>
            <a:ext cx="6283693" cy="4351338"/>
          </a:xfrm>
        </p:spPr>
      </p:pic>
    </p:spTree>
    <p:extLst>
      <p:ext uri="{BB962C8B-B14F-4D97-AF65-F5344CB8AC3E}">
        <p14:creationId xmlns:p14="http://schemas.microsoft.com/office/powerpoint/2010/main" val="124852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NPE comparison</a:t>
            </a:r>
            <a:br>
              <a:rPr kumimoji="1" lang="en-US" altLang="ja-JP" dirty="0" smtClean="0"/>
            </a:br>
            <a:r>
              <a:rPr lang="en-US" altLang="ja-JP" dirty="0" smtClean="0"/>
              <a:t>between Phase1 and Phase2 at y=0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53" y="1941239"/>
            <a:ext cx="6283693" cy="4351338"/>
          </a:xfrm>
        </p:spPr>
      </p:pic>
      <p:sp>
        <p:nvSpPr>
          <p:cNvPr id="5" name="正方形/長方形 4"/>
          <p:cNvSpPr/>
          <p:nvPr/>
        </p:nvSpPr>
        <p:spPr>
          <a:xfrm>
            <a:off x="2188564" y="3426372"/>
            <a:ext cx="933007" cy="2280745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1982940" y="4820616"/>
            <a:ext cx="12939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b="1" i="1" dirty="0" smtClean="0"/>
              <a:t>PHASE 1</a:t>
            </a:r>
            <a:endParaRPr kumimoji="1" lang="ja-JP" altLang="en-US" sz="2500" b="1" i="1" dirty="0"/>
          </a:p>
        </p:txBody>
      </p:sp>
      <p:sp>
        <p:nvSpPr>
          <p:cNvPr id="7" name="正方形/長方形 6"/>
          <p:cNvSpPr/>
          <p:nvPr/>
        </p:nvSpPr>
        <p:spPr>
          <a:xfrm>
            <a:off x="5708405" y="3426372"/>
            <a:ext cx="893379" cy="2283243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5704596" y="4808124"/>
            <a:ext cx="12907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b="1" i="1" dirty="0" smtClean="0"/>
              <a:t>PHASE 2</a:t>
            </a:r>
            <a:endParaRPr kumimoji="1" lang="ja-JP" altLang="en-US" sz="2500" b="1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92392" y="6137916"/>
            <a:ext cx="6634893" cy="5539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FFFF00"/>
                </a:solidFill>
              </a:rPr>
              <a:t>Reducing ? </a:t>
            </a:r>
            <a:r>
              <a:rPr kumimoji="1" lang="en-US" altLang="ja-JP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will keep taking data more.</a:t>
            </a:r>
            <a:endParaRPr kumimoji="1" lang="ja-JP" alt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0085" y="144409"/>
            <a:ext cx="4174578" cy="1325563"/>
          </a:xfrm>
        </p:spPr>
        <p:txBody>
          <a:bodyPr/>
          <a:lstStyle/>
          <a:p>
            <a:r>
              <a:rPr lang="en-US" altLang="ja-JP" dirty="0" smtClean="0"/>
              <a:t>y</a:t>
            </a:r>
            <a:r>
              <a:rPr kumimoji="1" lang="en-US" altLang="ja-JP" dirty="0" smtClean="0"/>
              <a:t>-dependence</a:t>
            </a:r>
            <a:br>
              <a:rPr kumimoji="1" lang="en-US" altLang="ja-JP" dirty="0" smtClean="0"/>
            </a:br>
            <a:r>
              <a:rPr lang="en-US" altLang="ja-JP" dirty="0" smtClean="0"/>
              <a:t>for Phase 1 and 2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38" y="1739750"/>
            <a:ext cx="4413694" cy="317100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9" y="1734207"/>
            <a:ext cx="4384729" cy="317654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43885" y="4910754"/>
            <a:ext cx="1513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/>
              <a:t>Phase 1</a:t>
            </a:r>
            <a:endParaRPr kumimoji="1" lang="ja-JP" altLang="en-US" sz="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63182" y="4910754"/>
            <a:ext cx="1513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/>
              <a:t>Phase 2</a:t>
            </a:r>
            <a:endParaRPr kumimoji="1" lang="ja-JP" altLang="en-US" sz="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68262" y="5227539"/>
            <a:ext cx="264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onsistent with the errors.</a:t>
            </a:r>
            <a:endParaRPr kumimoji="1" lang="ja-JP" altLang="en-US" dirty="0"/>
          </a:p>
        </p:txBody>
      </p:sp>
      <p:sp>
        <p:nvSpPr>
          <p:cNvPr id="8" name="左右矢印 7"/>
          <p:cNvSpPr/>
          <p:nvPr/>
        </p:nvSpPr>
        <p:spPr>
          <a:xfrm>
            <a:off x="3157373" y="5114342"/>
            <a:ext cx="3022709" cy="207784"/>
          </a:xfrm>
          <a:prstGeom prst="left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4162" y="4838066"/>
            <a:ext cx="127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Tendency is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433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0085" y="144409"/>
            <a:ext cx="4174578" cy="1325563"/>
          </a:xfrm>
        </p:spPr>
        <p:txBody>
          <a:bodyPr/>
          <a:lstStyle/>
          <a:p>
            <a:r>
              <a:rPr lang="en-US" altLang="ja-JP" dirty="0" smtClean="0"/>
              <a:t>y</a:t>
            </a:r>
            <a:r>
              <a:rPr kumimoji="1" lang="en-US" altLang="ja-JP" dirty="0" smtClean="0"/>
              <a:t>-dependence</a:t>
            </a:r>
            <a:br>
              <a:rPr kumimoji="1" lang="en-US" altLang="ja-JP" dirty="0" smtClean="0"/>
            </a:br>
            <a:r>
              <a:rPr lang="en-US" altLang="ja-JP" dirty="0" smtClean="0"/>
              <a:t>for Phase 1 and 2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38" y="1739750"/>
            <a:ext cx="4413694" cy="317100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9" y="1734207"/>
            <a:ext cx="4384729" cy="317654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43885" y="4910754"/>
            <a:ext cx="1513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/>
              <a:t>Phase 1</a:t>
            </a:r>
            <a:endParaRPr kumimoji="1" lang="ja-JP" altLang="en-US" sz="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63182" y="4910754"/>
            <a:ext cx="1513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 smtClean="0"/>
              <a:t>Phase 2</a:t>
            </a:r>
            <a:endParaRPr kumimoji="1" lang="ja-JP" altLang="en-US" sz="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68262" y="5227539"/>
            <a:ext cx="264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onsistent with the errors.</a:t>
            </a:r>
            <a:endParaRPr kumimoji="1" lang="ja-JP" altLang="en-US" dirty="0"/>
          </a:p>
        </p:txBody>
      </p:sp>
      <p:sp>
        <p:nvSpPr>
          <p:cNvPr id="8" name="左右矢印 7"/>
          <p:cNvSpPr/>
          <p:nvPr/>
        </p:nvSpPr>
        <p:spPr>
          <a:xfrm>
            <a:off x="3157373" y="5114342"/>
            <a:ext cx="3022709" cy="207784"/>
          </a:xfrm>
          <a:prstGeom prst="left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48" y="5651523"/>
            <a:ext cx="3994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At y = 0 cm, </a:t>
            </a:r>
          </a:p>
          <a:p>
            <a:r>
              <a:rPr kumimoji="1" lang="en-US" altLang="ja-JP" sz="2000" dirty="0" smtClean="0"/>
              <a:t>(PMT1, PMT2, Sum ) </a:t>
            </a:r>
          </a:p>
          <a:p>
            <a:r>
              <a:rPr kumimoji="1" lang="en-US" altLang="ja-JP" sz="2000" dirty="0" smtClean="0"/>
              <a:t>= </a:t>
            </a:r>
            <a:r>
              <a:rPr lang="en-US" altLang="ja-JP" sz="2000" dirty="0" smtClean="0"/>
              <a:t>(77.8±0.3, 99.0±0.4, 176.5±0.7)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63822" y="5619989"/>
            <a:ext cx="4006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At y = 0 cm, </a:t>
            </a:r>
          </a:p>
          <a:p>
            <a:r>
              <a:rPr kumimoji="1" lang="en-US" altLang="ja-JP" sz="2000" dirty="0" smtClean="0"/>
              <a:t>(PMT1, PMT2, Sum ) </a:t>
            </a:r>
          </a:p>
          <a:p>
            <a:r>
              <a:rPr kumimoji="1" lang="en-US" altLang="ja-JP" sz="2000" dirty="0" smtClean="0"/>
              <a:t>= </a:t>
            </a:r>
            <a:r>
              <a:rPr lang="en-US" altLang="ja-JP" sz="2000" dirty="0" smtClean="0"/>
              <a:t>(68.0±0.5, 86.3±0.6, 154.0±0.7)</a:t>
            </a:r>
            <a:endParaRPr kumimoji="1" lang="ja-JP" altLang="en-US" sz="2000" dirty="0"/>
          </a:p>
        </p:txBody>
      </p:sp>
      <p:sp>
        <p:nvSpPr>
          <p:cNvPr id="11" name="右矢印 10"/>
          <p:cNvSpPr/>
          <p:nvPr/>
        </p:nvSpPr>
        <p:spPr>
          <a:xfrm>
            <a:off x="4403671" y="5923013"/>
            <a:ext cx="399340" cy="40961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18918" y="6332627"/>
            <a:ext cx="11758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REDUCED !!</a:t>
            </a:r>
            <a:endParaRPr kumimoji="1" lang="ja-JP" altLang="en-US" sz="1500" i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4162" y="4838066"/>
            <a:ext cx="127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Tendency is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360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504" y="2519308"/>
            <a:ext cx="8410247" cy="245208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NPE is reducing… </a:t>
            </a:r>
          </a:p>
          <a:p>
            <a:pPr marL="0" indent="0">
              <a:buNone/>
            </a:pPr>
            <a:r>
              <a:rPr kumimoji="1" lang="en-US" altLang="ja-JP" dirty="0" smtClean="0"/>
              <a:t>The reduction may be caused by water deterioration due to caulking material (</a:t>
            </a:r>
            <a:r>
              <a:rPr kumimoji="1" lang="en-US" altLang="ja-JP" dirty="0" err="1" smtClean="0"/>
              <a:t>Bathcaulk</a:t>
            </a:r>
            <a:r>
              <a:rPr kumimoji="1" lang="en-US" altLang="ja-JP" dirty="0" smtClean="0"/>
              <a:t>-N).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Further studies will be done !!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655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1442" y="3191969"/>
            <a:ext cx="4721116" cy="80196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Analysis results of WC test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854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774" y="239733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084320" y="6226846"/>
                <a:ext cx="4949190" cy="52832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Outer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730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4320" y="6226846"/>
                <a:ext cx="4949190" cy="528320"/>
              </a:xfrm>
              <a:blipFill rotWithShape="0">
                <a:blip r:embed="rId3"/>
                <a:stretch>
                  <a:fillRect l="-2217" t="-14943" b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2631440" y="3217863"/>
            <a:ext cx="3444240" cy="10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682241" y="3268663"/>
            <a:ext cx="3347720" cy="911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36521" y="3489246"/>
            <a:ext cx="45719" cy="455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029961" y="3496548"/>
            <a:ext cx="45719" cy="455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91360" y="3596640"/>
            <a:ext cx="640080" cy="21336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075680" y="3617753"/>
            <a:ext cx="640080" cy="21336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069080" y="3070543"/>
            <a:ext cx="457200" cy="8128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084320" y="4564380"/>
            <a:ext cx="457200" cy="8128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975360" y="2702560"/>
            <a:ext cx="0" cy="1249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 rot="5400000">
            <a:off x="717124" y="3053220"/>
            <a:ext cx="998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Gravity</a:t>
            </a:r>
            <a:endParaRPr kumimoji="1" lang="ja-JP" altLang="en-US" sz="2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1174" y="1812667"/>
            <a:ext cx="1850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i="1" dirty="0" smtClean="0"/>
              <a:t>SIDE VIEW</a:t>
            </a:r>
            <a:endParaRPr kumimoji="1" lang="ja-JP" altLang="en-US" sz="30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95720" y="3201154"/>
            <a:ext cx="233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PMT(H11284-100UV)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4323080" y="3757583"/>
            <a:ext cx="51308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4323081" y="3336845"/>
            <a:ext cx="5080" cy="43089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843294" y="3466090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i="1" dirty="0" smtClean="0"/>
              <a:t>y</a:t>
            </a:r>
            <a:endParaRPr kumimoji="1" lang="ja-JP" altLang="en-US" sz="2200" i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66801" y="3201849"/>
            <a:ext cx="29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i="1" dirty="0" smtClean="0"/>
              <a:t>z</a:t>
            </a:r>
            <a:endParaRPr kumimoji="1" lang="ja-JP" altLang="en-US" sz="2200" i="1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4242244" y="3666317"/>
            <a:ext cx="182880" cy="182880"/>
            <a:chOff x="6299200" y="2255520"/>
            <a:chExt cx="182880" cy="182880"/>
          </a:xfrm>
        </p:grpSpPr>
        <p:sp>
          <p:nvSpPr>
            <p:cNvPr id="28" name="円/楕円 27"/>
            <p:cNvSpPr/>
            <p:nvPr/>
          </p:nvSpPr>
          <p:spPr>
            <a:xfrm>
              <a:off x="6299200" y="2255520"/>
              <a:ext cx="182880" cy="1828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0" name="直線コネクタ 29"/>
            <p:cNvCxnSpPr>
              <a:stCxn id="28" idx="7"/>
              <a:endCxn id="28" idx="3"/>
            </p:cNvCxnSpPr>
            <p:nvPr/>
          </p:nvCxnSpPr>
          <p:spPr>
            <a:xfrm flipH="1">
              <a:off x="6325982" y="2282302"/>
              <a:ext cx="129316" cy="1293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>
              <a:stCxn id="28" idx="1"/>
              <a:endCxn id="28" idx="5"/>
            </p:cNvCxnSpPr>
            <p:nvPr/>
          </p:nvCxnSpPr>
          <p:spPr>
            <a:xfrm>
              <a:off x="6325982" y="2282302"/>
              <a:ext cx="129316" cy="1293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3964087" y="3567470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i="1" dirty="0" smtClean="0"/>
              <a:t>x</a:t>
            </a:r>
            <a:endParaRPr kumimoji="1" lang="ja-JP" altLang="en-US" sz="2200" i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53560" y="2654164"/>
            <a:ext cx="249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Plastic scintillator (TOF1)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817820" y="4706741"/>
            <a:ext cx="249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Plastic scintillator (TOF2)</a:t>
            </a:r>
            <a:endParaRPr kumimoji="1" lang="ja-JP" altLang="en-US" dirty="0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4069080" y="2059806"/>
            <a:ext cx="457200" cy="359022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2809142" y="1956856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Cosmic ray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92694" y="3898948"/>
            <a:ext cx="726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WC1</a:t>
            </a:r>
            <a:endParaRPr kumimoji="1" lang="ja-JP" altLang="en-US" sz="22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590608" y="3973333"/>
            <a:ext cx="726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WC2</a:t>
            </a:r>
            <a:endParaRPr kumimoji="1" lang="ja-JP" altLang="en-US" sz="22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580" y="522781"/>
            <a:ext cx="7388773" cy="13255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Pictures of WC </a:t>
            </a:r>
            <a:br>
              <a:rPr lang="en-US" altLang="ja-JP" dirty="0" smtClean="0"/>
            </a:br>
            <a:r>
              <a:rPr lang="en-US" altLang="ja-JP" dirty="0" smtClean="0"/>
              <a:t>at room.319 in Kyoto Univ.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" y="2406648"/>
            <a:ext cx="4484517" cy="3302001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406647"/>
            <a:ext cx="4402668" cy="33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 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0913" y="6400799"/>
            <a:ext cx="7233087" cy="343722"/>
          </a:xfrm>
        </p:spPr>
        <p:txBody>
          <a:bodyPr>
            <a:normAutofit fontScale="77500" lnSpcReduction="20000"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96512" y="3087550"/>
            <a:ext cx="7886700" cy="111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>
                <a:hlinkClick r:id="rId2"/>
              </a:rPr>
              <a:t>http://www-nh.scphys.kyoto-u.ac.jp/~gogami/s-2s/doc/wctest2015/RunSummary_wctest2015.pdf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039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05654" y="2656381"/>
            <a:ext cx="2577004" cy="1325563"/>
          </a:xfrm>
        </p:spPr>
        <p:txBody>
          <a:bodyPr/>
          <a:lstStyle/>
          <a:p>
            <a:r>
              <a:rPr kumimoji="1" lang="en-US" altLang="ja-JP" dirty="0" smtClean="0"/>
              <a:t>Analysis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05654" y="6001407"/>
            <a:ext cx="5309695" cy="175556"/>
          </a:xfrm>
        </p:spPr>
        <p:txBody>
          <a:bodyPr>
            <a:normAutofit fontScale="25000" lnSpcReduction="20000"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127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23388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NPE calibration using LED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0670"/>
            <a:ext cx="4099034" cy="280017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37" y="1770670"/>
            <a:ext cx="4247593" cy="2800171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935419" y="4731696"/>
            <a:ext cx="630622" cy="4309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7268" y="4762510"/>
            <a:ext cx="376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Obtain ADC channels per NPE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7268" y="5162620"/>
            <a:ext cx="6779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Fluctuate from time to time due to: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Fitting results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Performance fluctuations of electric circuit and PMT</a:t>
            </a:r>
            <a:r>
              <a:rPr kumimoji="1" lang="en-US" altLang="ja-JP" sz="2000" dirty="0" smtClean="0"/>
              <a:t> </a:t>
            </a:r>
            <a:r>
              <a:rPr kumimoji="1" lang="en-US" altLang="ja-JP" sz="2000" i="1" dirty="0" smtClean="0"/>
              <a:t>etc.</a:t>
            </a:r>
            <a:endParaRPr kumimoji="1" lang="ja-JP" altLang="en-US" sz="2000" i="1" dirty="0"/>
          </a:p>
        </p:txBody>
      </p:sp>
      <p:sp>
        <p:nvSpPr>
          <p:cNvPr id="9" name="右矢印 8"/>
          <p:cNvSpPr/>
          <p:nvPr/>
        </p:nvSpPr>
        <p:spPr>
          <a:xfrm>
            <a:off x="935419" y="5196183"/>
            <a:ext cx="630622" cy="4309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 rot="20270111">
            <a:off x="975640" y="5226980"/>
            <a:ext cx="7970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But !!!</a:t>
            </a:r>
            <a:endParaRPr kumimoji="1" lang="ja-JP" altLang="en-US" b="1" i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4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33898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Ensemble of calibration data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573377"/>
            <a:ext cx="6000176" cy="435133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424219" y="6038631"/>
            <a:ext cx="379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 ID:</a:t>
            </a:r>
          </a:p>
          <a:p>
            <a:r>
              <a:rPr lang="en-US" altLang="ja-JP" dirty="0" smtClean="0"/>
              <a:t>3, 5, 7, 9, 11, 13, 15, 17, 18 , 20 and 21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83242" y="1142490"/>
            <a:ext cx="5064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 smtClean="0"/>
              <a:t>Filled fitting results of each calibration run.</a:t>
            </a:r>
            <a:endParaRPr kumimoji="1" lang="ja-JP" altLang="en-US" sz="2200" u="sng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175393" y="1573377"/>
            <a:ext cx="1134737" cy="453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33898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Ensemble of calibration data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573377"/>
            <a:ext cx="6000176" cy="435133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424219" y="6038631"/>
            <a:ext cx="379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 ID:</a:t>
            </a:r>
          </a:p>
          <a:p>
            <a:r>
              <a:rPr lang="en-US" altLang="ja-JP" dirty="0" smtClean="0"/>
              <a:t>3, 5, 7, 9, 11, 13, 15, 17, 18 , 20 and 21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4487917" y="2390660"/>
            <a:ext cx="1355835" cy="28976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487916" y="4748270"/>
            <a:ext cx="1355835" cy="30290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3" idx="3"/>
            <a:endCxn id="10" idx="1"/>
          </p:cNvCxnSpPr>
          <p:nvPr/>
        </p:nvCxnSpPr>
        <p:spPr>
          <a:xfrm>
            <a:off x="5843752" y="2535543"/>
            <a:ext cx="909588" cy="923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endCxn id="10" idx="1"/>
          </p:cNvCxnSpPr>
          <p:nvPr/>
        </p:nvCxnSpPr>
        <p:spPr>
          <a:xfrm flipV="1">
            <a:off x="5843752" y="3459296"/>
            <a:ext cx="909588" cy="1459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753340" y="3136130"/>
            <a:ext cx="2211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Used for a conversion</a:t>
            </a:r>
          </a:p>
          <a:p>
            <a:r>
              <a:rPr kumimoji="1" lang="en-US" altLang="ja-JP" dirty="0" smtClean="0"/>
              <a:t>from </a:t>
            </a:r>
            <a:r>
              <a:rPr lang="en-US" altLang="ja-JP" dirty="0" smtClean="0"/>
              <a:t>ADC </a:t>
            </a:r>
            <a:r>
              <a:rPr lang="en-US" altLang="ja-JP" dirty="0" err="1" smtClean="0"/>
              <a:t>ch</a:t>
            </a:r>
            <a:r>
              <a:rPr lang="en-US" altLang="ja-JP" dirty="0" smtClean="0"/>
              <a:t> to NPE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4487917" y="2126203"/>
            <a:ext cx="1223978" cy="878563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542827" y="4479687"/>
            <a:ext cx="1223978" cy="878563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54188" y="4780471"/>
            <a:ext cx="2184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Systematic error: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0.25 / 6.84 for WC1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0.22 / 18.95 for WC2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5711895" y="2940462"/>
            <a:ext cx="942293" cy="213912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5711895" y="5079591"/>
            <a:ext cx="942293" cy="19812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8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333</Words>
  <Application>Microsoft Office PowerPoint</Application>
  <PresentationFormat>画面に合わせる (4:3)</PresentationFormat>
  <Paragraphs>78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Cambria Math</vt:lpstr>
      <vt:lpstr>Wingdings</vt:lpstr>
      <vt:lpstr>Office テーマ</vt:lpstr>
      <vt:lpstr>S-2S MEMO</vt:lpstr>
      <vt:lpstr>Contents</vt:lpstr>
      <vt:lpstr>Experimental setup</vt:lpstr>
      <vt:lpstr>Pictures of WC  at room.319 in Kyoto Univ.</vt:lpstr>
      <vt:lpstr>Run summary</vt:lpstr>
      <vt:lpstr>Analysis</vt:lpstr>
      <vt:lpstr>NPE calibration using LED </vt:lpstr>
      <vt:lpstr>Ensemble of calibration data</vt:lpstr>
      <vt:lpstr>Ensemble of calibration data</vt:lpstr>
      <vt:lpstr>NPE derivation from NPE histograms</vt:lpstr>
      <vt:lpstr>A typical NPE histogram  with a fitting result</vt:lpstr>
      <vt:lpstr>Data phase</vt:lpstr>
      <vt:lpstr>NPE comparison between Phase1 and Phase2 at y=0</vt:lpstr>
      <vt:lpstr>NPE comparison between Phase1 and Phase2 at y=0</vt:lpstr>
      <vt:lpstr>y-dependence for Phase 1 and 2</vt:lpstr>
      <vt:lpstr>y-dependence for Phase 1 and 2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S-2S MEMO</dc:title>
  <dc:creator>後神利志</dc:creator>
  <cp:lastModifiedBy>後神利志</cp:lastModifiedBy>
  <cp:revision>14</cp:revision>
  <dcterms:created xsi:type="dcterms:W3CDTF">2015-05-14T07:24:03Z</dcterms:created>
  <dcterms:modified xsi:type="dcterms:W3CDTF">2015-05-17T09:38:01Z</dcterms:modified>
</cp:coreProperties>
</file>