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00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1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2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16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9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92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98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48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63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13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9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EA3A-8F4E-4F30-BE28-AD1D89163AB1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CA05-F5FB-40D0-95B1-FAB6AD0C48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3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h.scphys.kyoto-u.ac.jp/~gogami/s-2s/doc/wc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7007" y="749664"/>
            <a:ext cx="7772400" cy="1482291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+mj-ea"/>
              </a:rPr>
              <a:t>S-2S</a:t>
            </a:r>
            <a:r>
              <a:rPr kumimoji="1" lang="en-US" altLang="ja-JP" dirty="0" smtClean="0">
                <a:latin typeface="+mj-ea"/>
              </a:rPr>
              <a:t> meeting</a:t>
            </a:r>
            <a:br>
              <a:rPr kumimoji="1" lang="en-US" altLang="ja-JP" dirty="0" smtClean="0">
                <a:latin typeface="+mj-ea"/>
              </a:rPr>
            </a:br>
            <a:r>
              <a:rPr kumimoji="1" lang="en-US" altLang="ja-JP" sz="3300" dirty="0" smtClean="0">
                <a:latin typeface="Old English Text MT" panose="03040902040508030806" pitchFamily="66" charset="0"/>
              </a:rPr>
              <a:t>(J-PARC E05 Experiment)</a:t>
            </a:r>
            <a:endParaRPr kumimoji="1" lang="ja-JP" altLang="en-US" sz="3300" dirty="0">
              <a:latin typeface="Old English Text MT" panose="03040902040508030806" pitchFamily="66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6627" y="3470189"/>
            <a:ext cx="3693160" cy="1034434"/>
          </a:xfrm>
        </p:spPr>
        <p:txBody>
          <a:bodyPr>
            <a:noAutofit/>
          </a:bodyPr>
          <a:lstStyle/>
          <a:p>
            <a:r>
              <a:rPr kumimoji="1" lang="en-US" altLang="ja-JP" sz="3000" dirty="0" smtClean="0"/>
              <a:t>Toshiyuki </a:t>
            </a:r>
            <a:r>
              <a:rPr kumimoji="1" lang="en-US" altLang="ja-JP" sz="3000" dirty="0" err="1" smtClean="0"/>
              <a:t>Gogami</a:t>
            </a:r>
            <a:endParaRPr kumimoji="1" lang="en-US" altLang="ja-JP" sz="3000" dirty="0" smtClean="0"/>
          </a:p>
          <a:p>
            <a:r>
              <a:rPr lang="en-US" altLang="ja-JP" sz="3000" dirty="0" smtClean="0"/>
              <a:t>2016/2/5</a:t>
            </a:r>
            <a:endParaRPr kumimoji="1" lang="ja-JP" altLang="en-US" sz="3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7" y="2535151"/>
            <a:ext cx="2331720" cy="7927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49494" y="5178391"/>
            <a:ext cx="46474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Contents: </a:t>
            </a:r>
          </a:p>
          <a:p>
            <a:r>
              <a:rPr lang="en-US" altLang="ja-JP" sz="23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  </a:t>
            </a:r>
            <a:r>
              <a:rPr kumimoji="1" lang="en-US" altLang="ja-JP" sz="2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S-2S </a:t>
            </a:r>
            <a:r>
              <a:rPr kumimoji="1" lang="en-US" altLang="ja-JP" sz="23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W</a:t>
            </a:r>
            <a:r>
              <a:rPr kumimoji="1" lang="en-US" altLang="ja-JP" sz="2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ater </a:t>
            </a:r>
            <a:r>
              <a:rPr kumimoji="1" lang="en-US" altLang="ja-JP" sz="23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C</a:t>
            </a:r>
            <a:r>
              <a:rPr kumimoji="1" lang="en-US" altLang="ja-JP" sz="23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herenkov Detector</a:t>
            </a:r>
            <a:endParaRPr kumimoji="1" lang="ja-JP" altLang="en-US" sz="23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5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3850" y="263526"/>
            <a:ext cx="3252470" cy="1325563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Information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7960" y="3014345"/>
            <a:ext cx="8829040" cy="18522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水槽工房様からの水槽の最終図面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これまで示した水チェの図面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(pdf, Inventor files 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一式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pPr marL="0" indent="0">
              <a:buNone/>
            </a:pP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  <a:hlinkClick r:id="rId2"/>
              </a:rPr>
              <a:t>http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  <a:hlinkClick r:id="rId2"/>
              </a:rPr>
              <a:t>://www-nh.scphys.kyoto-u.ac.jp/~gogami/s-2s/doc/wc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  <a:hlinkClick r:id="rId2"/>
              </a:rPr>
              <a:t>/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>
              <a:buNone/>
            </a:pP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5440" y="365126"/>
            <a:ext cx="8514080" cy="1325563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+mj-ea"/>
              </a:rPr>
              <a:t>購入が必要なもの</a:t>
            </a:r>
            <a:r>
              <a:rPr kumimoji="1" lang="ja-JP" altLang="en-US" sz="4000" dirty="0" smtClean="0">
                <a:latin typeface="+mj-ea"/>
              </a:rPr>
              <a:t> </a:t>
            </a:r>
            <a:r>
              <a:rPr kumimoji="1" lang="en-US" altLang="ja-JP" sz="4000" dirty="0" smtClean="0">
                <a:latin typeface="+mj-ea"/>
              </a:rPr>
              <a:t>(S-2S WC 12</a:t>
            </a:r>
            <a:r>
              <a:rPr kumimoji="1" lang="ja-JP" altLang="en-US" sz="4000" dirty="0" smtClean="0">
                <a:latin typeface="+mj-ea"/>
              </a:rPr>
              <a:t>台分</a:t>
            </a:r>
            <a:r>
              <a:rPr kumimoji="1" lang="en-US" altLang="ja-JP" sz="4000" dirty="0" smtClean="0">
                <a:latin typeface="+mj-ea"/>
              </a:rPr>
              <a:t>)</a:t>
            </a:r>
            <a:endParaRPr kumimoji="1" lang="ja-JP" altLang="en-US" sz="40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8805" y="2709545"/>
            <a:ext cx="8007350" cy="2329815"/>
          </a:xfrm>
        </p:spPr>
        <p:txBody>
          <a:bodyPr/>
          <a:lstStyle/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コーキング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材 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セメダイン バスコーク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 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透明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グリース 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(Saint-Gobain BC-630)</a:t>
            </a:r>
          </a:p>
          <a:p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LED</a:t>
            </a: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 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古河薬品工業 精製水クリーン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&amp;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クリーン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 rot="949957">
            <a:off x="6827519" y="39634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消費期限有</a:t>
            </a:r>
            <a:endParaRPr kumimoji="1" lang="ja-JP" altLang="en-US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04786" y="1002550"/>
            <a:ext cx="8152597" cy="201168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645" y="40919"/>
            <a:ext cx="3994150" cy="904507"/>
          </a:xfrm>
        </p:spPr>
        <p:txBody>
          <a:bodyPr/>
          <a:lstStyle/>
          <a:p>
            <a:r>
              <a:rPr lang="ja-JP" altLang="en-US" dirty="0" smtClean="0">
                <a:latin typeface="+mj-ea"/>
              </a:rPr>
              <a:t>漏れ磁場対策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73" y="0"/>
            <a:ext cx="1376910" cy="1810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02131" y="1116798"/>
                <a:ext cx="8710862" cy="45021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S-2S D</a:t>
                </a:r>
                <a:r>
                  <a:rPr kumimoji="1"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の漏れ磁場</a:t>
                </a:r>
                <a:r>
                  <a:rPr kumimoji="1"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; WC</a:t>
                </a:r>
                <a:r>
                  <a:rPr kumimoji="1"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付近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ja-JP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ja-JP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1"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G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H7195 UV (2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インチ管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); 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ゲイン 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40%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に低下</a:t>
                </a:r>
                <a:endParaRPr lang="en-US" altLang="ja-JP" dirty="0" smtClean="0">
                  <a:solidFill>
                    <a:srgbClr val="FFFF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H11284-100UV (2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インチ管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) 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  <a:sym typeface="Wingdings" panose="05000000000000000000" pitchFamily="2" charset="2"/>
                  </a:rPr>
                  <a:t>も同程度に低下の可能性</a:t>
                </a:r>
                <a:endParaRPr lang="en-US" altLang="ja-JP" dirty="0">
                  <a:solidFill>
                    <a:srgbClr val="FFFF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K</a:t>
                </a:r>
                <a:r>
                  <a:rPr lang="en-US" altLang="ja-JP" baseline="30000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+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-p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分離能力の低下</a:t>
                </a:r>
                <a:endParaRPr lang="en-US" altLang="ja-JP" dirty="0">
                  <a:solidFill>
                    <a:srgbClr val="FFFF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endParaRPr lang="en-US" altLang="ja-JP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marL="228600" lvl="1">
                  <a:spcBef>
                    <a:spcPts val="1000"/>
                  </a:spcBef>
                  <a:buFont typeface="Wingdings" panose="05000000000000000000" pitchFamily="2" charset="2"/>
                  <a:buChar char="p"/>
                </a:pPr>
                <a:r>
                  <a:rPr lang="en-US" altLang="ja-JP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(Passive) </a:t>
                </a:r>
                <a:r>
                  <a:rPr lang="ja-JP" altLang="en-US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大域的に漏れ磁場を逃がす</a:t>
                </a:r>
                <a:r>
                  <a:rPr lang="en-US" altLang="ja-JP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: </a:t>
                </a:r>
                <a:r>
                  <a:rPr lang="ja-JP" altLang="en-US" b="1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第二</a:t>
                </a:r>
                <a:r>
                  <a:rPr lang="ja-JP" altLang="en-US" b="1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の</a:t>
                </a:r>
                <a:r>
                  <a:rPr lang="ja-JP" altLang="en-US" b="1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エンドガード法</a:t>
                </a:r>
                <a:endParaRPr lang="en-US" altLang="ja-JP" b="1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TOF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用の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PMT</a:t>
                </a:r>
                <a:r>
                  <a:rPr lang="ja-JP" altLang="en-US" sz="2000" dirty="0" err="1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にも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嬉しい </a:t>
                </a:r>
                <a:endParaRPr lang="en-US" altLang="ja-JP" sz="2000" dirty="0" smtClean="0">
                  <a:latin typeface="ＭＳ Ｐ明朝" panose="02020600040205080304" pitchFamily="18" charset="-128"/>
                  <a:ea typeface="ＭＳ Ｐ明朝" panose="02020600040205080304" pitchFamily="18" charset="-128"/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高コスト</a:t>
                </a:r>
                <a:r>
                  <a:rPr lang="ja-JP" altLang="en-US" sz="20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大量の鉄、その架台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  <a:r>
                  <a:rPr lang="ja-JP" altLang="en-US" sz="2000" dirty="0" err="1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、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 効果を事前に測れない、微調不能</a:t>
                </a:r>
                <a:endParaRPr lang="en-US" altLang="ja-JP" sz="2000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ja-JP" sz="24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(Active) </a:t>
                </a:r>
                <a:r>
                  <a:rPr lang="ja-JP" altLang="en-US" sz="24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局所的に磁場を打ち消す</a:t>
                </a:r>
                <a:r>
                  <a:rPr lang="en-US" altLang="ja-JP" sz="24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: </a:t>
                </a:r>
                <a:r>
                  <a:rPr lang="ja-JP" altLang="en-US" sz="2400" b="1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バッキングコイル法</a:t>
                </a:r>
                <a:endParaRPr lang="en-US" altLang="ja-JP" sz="2400" b="1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最適化が必要、若干の手間</a:t>
                </a:r>
                <a:endParaRPr lang="en-US" altLang="ja-JP" sz="2000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低コスト 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低圧電源 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+ </a:t>
                </a:r>
                <a:r>
                  <a:rPr lang="ja-JP" altLang="en-US" sz="2000" dirty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電線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  <a:r>
                  <a:rPr lang="ja-JP" altLang="en-US" sz="2000" dirty="0" err="1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、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事前のテストが容易 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(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磁場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-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電流テーブルを用意可能</a:t>
                </a:r>
                <a:r>
                  <a:rPr lang="en-US" altLang="ja-JP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)</a:t>
                </a:r>
                <a:r>
                  <a:rPr lang="ja-JP" altLang="en-US" sz="2000" dirty="0" err="1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、</a:t>
                </a:r>
                <a:r>
                  <a:rPr lang="ja-JP" altLang="en-US" sz="2000" dirty="0" smtClean="0"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微調可能</a:t>
                </a:r>
                <a:endParaRPr lang="en-US" altLang="ja-JP" sz="2000" dirty="0" smtClean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 lvl="1">
                  <a:buFont typeface="Wingdings" panose="05000000000000000000" pitchFamily="2" charset="2"/>
                  <a:buChar char="p"/>
                </a:pPr>
                <a:endParaRPr lang="en-US" altLang="ja-JP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endParaRPr kumimoji="1" lang="ja-JP" altLang="en-US" dirty="0"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131" y="1116798"/>
                <a:ext cx="8710862" cy="4502168"/>
              </a:xfrm>
              <a:blipFill rotWithShape="0">
                <a:blip r:embed="rId3"/>
                <a:stretch>
                  <a:fillRect l="-1260" t="-2977" b="-2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矢印 6"/>
          <p:cNvSpPr/>
          <p:nvPr/>
        </p:nvSpPr>
        <p:spPr>
          <a:xfrm>
            <a:off x="933649" y="6022994"/>
            <a:ext cx="567890" cy="31763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5712" y="5720146"/>
            <a:ext cx="36535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いずれにしろ、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 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H11284-100UV 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のゲイン 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vs. 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 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NPE for β=1 vs. 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磁場</a:t>
            </a: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3094" y="5548548"/>
            <a:ext cx="3450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ガウスメータは既存 </a:t>
            </a:r>
            <a:r>
              <a:rPr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en-US" altLang="ja-JP" sz="12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S.Kanatsuki</a:t>
            </a:r>
            <a:r>
              <a:rPr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予算が許せば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へムルホルツコイル 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低圧電源 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 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コイル 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 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治具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7918" y="5548548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重要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9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進捗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5652" y="2624523"/>
            <a:ext cx="7886700" cy="205335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Rm.319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におけるテストベンチの復旧</a:t>
            </a:r>
            <a:r>
              <a:rPr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(w/ </a:t>
            </a:r>
            <a:r>
              <a:rPr lang="ja-JP" altLang="en-US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七村</a:t>
            </a:r>
            <a:r>
              <a:rPr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 </a:t>
            </a:r>
            <a:r>
              <a:rPr lang="ja-JP" altLang="en-US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</a:t>
            </a:r>
            <a:endParaRPr lang="en-US" altLang="ja-JP" dirty="0" smtClean="0">
              <a:solidFill>
                <a:srgbClr val="C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NIM A: </a:t>
            </a:r>
            <a:r>
              <a:rPr lang="en-US" altLang="ja-JP" dirty="0" smtClean="0">
                <a:solidFill>
                  <a:srgbClr val="C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Required Reviews Completed</a:t>
            </a:r>
          </a:p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新水チェの組み立て 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@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京都 </a:t>
            </a:r>
            <a:r>
              <a:rPr kumimoji="1"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(w/ </a:t>
            </a:r>
            <a:r>
              <a:rPr kumimoji="1" lang="ja-JP" altLang="en-US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七村</a:t>
            </a:r>
            <a:r>
              <a:rPr kumimoji="1"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ja-JP" altLang="en-US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未</a:t>
            </a:r>
            <a:endParaRPr kumimoji="1" lang="en-US" altLang="ja-JP" dirty="0" smtClean="0">
              <a:solidFill>
                <a:srgbClr val="00206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架台デザイン </a:t>
            </a:r>
            <a:r>
              <a:rPr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(w/ </a:t>
            </a:r>
            <a:r>
              <a:rPr lang="ja-JP" altLang="en-US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七村</a:t>
            </a:r>
            <a:r>
              <a:rPr lang="en-US" altLang="ja-JP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 </a:t>
            </a:r>
            <a:r>
              <a:rPr lang="ja-JP" altLang="en-US" dirty="0" smtClean="0"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未</a:t>
            </a:r>
            <a:endParaRPr lang="en-US" altLang="ja-JP" dirty="0" smtClean="0">
              <a:solidFill>
                <a:srgbClr val="00206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970"/>
            <a:ext cx="9143227" cy="514306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115357" y="365126"/>
            <a:ext cx="17139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PC </a:t>
            </a:r>
          </a:p>
          <a:p>
            <a:pPr algn="ctr"/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解析</a:t>
            </a:r>
            <a:r>
              <a:rPr lang="ja-JP" altLang="en-US" sz="20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kumimoji="1"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ELOG)</a:t>
            </a:r>
            <a:endParaRPr kumimoji="1"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7" name="直線コネクタ 6"/>
          <p:cNvCxnSpPr>
            <a:stCxn id="5" idx="2"/>
          </p:cNvCxnSpPr>
          <p:nvPr/>
        </p:nvCxnSpPr>
        <p:spPr>
          <a:xfrm>
            <a:off x="7972323" y="1073012"/>
            <a:ext cx="343904" cy="9905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838484" y="4877770"/>
            <a:ext cx="132119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DAQ</a:t>
            </a:r>
          </a:p>
          <a:p>
            <a:pPr algn="ctr"/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(CC/NET</a:t>
            </a:r>
            <a:r>
              <a:rPr kumimoji="1"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kumimoji="1"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10" name="直線コネクタ 9"/>
          <p:cNvCxnSpPr>
            <a:endCxn id="9" idx="0"/>
          </p:cNvCxnSpPr>
          <p:nvPr/>
        </p:nvCxnSpPr>
        <p:spPr>
          <a:xfrm>
            <a:off x="6641432" y="3373925"/>
            <a:ext cx="857650" cy="1503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435514" y="1369280"/>
            <a:ext cx="134363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Water </a:t>
            </a:r>
          </a:p>
          <a:p>
            <a:pPr algn="ctr"/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Cherenkov</a:t>
            </a:r>
          </a:p>
          <a:p>
            <a:pPr algn="ctr"/>
            <a:r>
              <a:rPr kumimoji="1"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Detector</a:t>
            </a:r>
            <a:endParaRPr kumimoji="1"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16" name="直線コネクタ 15"/>
          <p:cNvCxnSpPr>
            <a:stCxn id="15" idx="2"/>
          </p:cNvCxnSpPr>
          <p:nvPr/>
        </p:nvCxnSpPr>
        <p:spPr>
          <a:xfrm flipH="1">
            <a:off x="1828801" y="2384943"/>
            <a:ext cx="278532" cy="1502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745536" y="5899936"/>
            <a:ext cx="3255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pperplate Gothic Bold" panose="020E0705020206020404" pitchFamily="34" charset="0"/>
                <a:ea typeface="+mj-ea"/>
              </a:rPr>
              <a:t>Rm.319 in Kyoto Univ. </a:t>
            </a:r>
          </a:p>
          <a:p>
            <a:r>
              <a:rPr lang="en-US" altLang="ja-JP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pperplate Gothic Bold" panose="020E0705020206020404" pitchFamily="34" charset="0"/>
                <a:ea typeface="+mj-ea"/>
              </a:rPr>
              <a:t>2016/1/28</a:t>
            </a:r>
            <a:endParaRPr kumimoji="1" lang="ja-JP" altLang="en-US" sz="2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opperplate Gothic Bold" panose="020E07050202060204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1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0410" y="54212"/>
            <a:ext cx="7886700" cy="971620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</a:rPr>
              <a:t>S-2S WC</a:t>
            </a:r>
            <a:r>
              <a:rPr kumimoji="1" lang="ja-JP" altLang="en-US" dirty="0" smtClean="0">
                <a:latin typeface="+mj-ea"/>
              </a:rPr>
              <a:t>用 水槽 </a:t>
            </a:r>
            <a:r>
              <a:rPr kumimoji="1" lang="en-US" altLang="ja-JP" dirty="0" smtClean="0">
                <a:latin typeface="+mj-ea"/>
              </a:rPr>
              <a:t>12</a:t>
            </a:r>
            <a:r>
              <a:rPr kumimoji="1" lang="ja-JP" altLang="en-US" dirty="0" smtClean="0">
                <a:latin typeface="+mj-ea"/>
              </a:rPr>
              <a:t>台</a:t>
            </a:r>
            <a:r>
              <a:rPr lang="en-US" altLang="ja-JP" dirty="0">
                <a:latin typeface="+mj-ea"/>
              </a:rPr>
              <a:t> </a:t>
            </a:r>
            <a:r>
              <a:rPr lang="en-US" altLang="ja-JP" dirty="0" smtClean="0">
                <a:latin typeface="+mj-ea"/>
              </a:rPr>
              <a:t>(</a:t>
            </a:r>
            <a:r>
              <a:rPr lang="ja-JP" altLang="en-US" dirty="0" smtClean="0">
                <a:latin typeface="+mj-ea"/>
              </a:rPr>
              <a:t>納品済</a:t>
            </a:r>
            <a:r>
              <a:rPr lang="en-US" altLang="ja-JP" dirty="0" smtClean="0">
                <a:latin typeface="+mj-ea"/>
              </a:rPr>
              <a:t>)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5" y="1815465"/>
            <a:ext cx="6891135" cy="486600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" y="2245360"/>
            <a:ext cx="2164965" cy="31253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2464" y="5573477"/>
            <a:ext cx="18758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台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 </a:t>
            </a:r>
          </a:p>
          <a:p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3,981,096 JPY</a:t>
            </a:r>
          </a:p>
          <a:p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税込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kumimoji="1" lang="ja-JP" altLang="en-US" sz="2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5610" y="974937"/>
            <a:ext cx="2961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台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 </a:t>
            </a:r>
            <a:r>
              <a:rPr kumimoji="1"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京都 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(Rm.131)</a:t>
            </a:r>
          </a:p>
          <a:p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kumimoji="1"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台</a:t>
            </a:r>
            <a:r>
              <a:rPr kumimoji="1"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 J-PARC (IQBRC 4F)</a:t>
            </a:r>
            <a:endParaRPr kumimoji="1"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大かっこ 7"/>
          <p:cNvSpPr/>
          <p:nvPr/>
        </p:nvSpPr>
        <p:spPr>
          <a:xfrm>
            <a:off x="2848610" y="974936"/>
            <a:ext cx="3171190" cy="742103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9814" y="202566"/>
            <a:ext cx="7088505" cy="1325563"/>
          </a:xfrm>
        </p:spPr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S-2S WC </a:t>
            </a:r>
            <a:r>
              <a:rPr lang="ja-JP" altLang="en-US" dirty="0" smtClean="0">
                <a:latin typeface="+mn-ea"/>
                <a:ea typeface="+mn-ea"/>
              </a:rPr>
              <a:t>実機の</a:t>
            </a:r>
            <a:r>
              <a:rPr kumimoji="1" lang="ja-JP" altLang="en-US" dirty="0" smtClean="0">
                <a:latin typeface="+mn-ea"/>
                <a:ea typeface="+mn-ea"/>
              </a:rPr>
              <a:t>図面起こし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7071" y="2059305"/>
            <a:ext cx="5253990" cy="3660775"/>
          </a:xfrm>
        </p:spPr>
        <p:txBody>
          <a:bodyPr/>
          <a:lstStyle/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全体の仕様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実機組立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1"/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内壁に付ける</a:t>
            </a:r>
            <a:r>
              <a:rPr kumimoji="1"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Tyvek</a:t>
            </a:r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シートの寸法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架台製作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1"/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水チェレンコフ検出器 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台</a:t>
            </a:r>
            <a:endParaRPr kumimoji="1"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876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160" y="365126"/>
            <a:ext cx="8149590" cy="1325563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+mj-ea"/>
              </a:rPr>
              <a:t>最新</a:t>
            </a:r>
            <a:r>
              <a:rPr lang="ja-JP" altLang="en-US" sz="4000" dirty="0" smtClean="0">
                <a:latin typeface="+mj-ea"/>
              </a:rPr>
              <a:t>の試作機 </a:t>
            </a:r>
            <a:r>
              <a:rPr lang="en-US" altLang="ja-JP" sz="4000" dirty="0" smtClean="0">
                <a:latin typeface="+mj-ea"/>
              </a:rPr>
              <a:t>vs. </a:t>
            </a:r>
            <a:r>
              <a:rPr lang="ja-JP" altLang="en-US" sz="4000" dirty="0" smtClean="0">
                <a:latin typeface="+mj-ea"/>
              </a:rPr>
              <a:t>実機のデザイン </a:t>
            </a:r>
            <a:endParaRPr kumimoji="1" lang="ja-JP" altLang="en-US" sz="4000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0" y="2468880"/>
            <a:ext cx="5355770" cy="374904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49842" y="2621339"/>
            <a:ext cx="35461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最新の試作機からの変更点</a:t>
            </a:r>
            <a:r>
              <a:rPr kumimoji="1" lang="en-US" altLang="ja-JP" sz="2200" u="sng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</a:t>
            </a:r>
          </a:p>
          <a:p>
            <a:endParaRPr kumimoji="1" lang="en-US" altLang="ja-JP" sz="22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PMT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用の箱窓 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(4 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 2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2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PMT</a:t>
            </a:r>
            <a:r>
              <a:rPr kumimoji="1"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サポート用パーツ</a:t>
            </a:r>
            <a:endParaRPr kumimoji="1" lang="en-US" altLang="ja-JP" sz="22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小型化、ねじ穴</a:t>
            </a:r>
            <a:r>
              <a:rPr lang="ja-JP" altLang="en-US" sz="2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数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削減</a:t>
            </a: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</a:p>
          <a:p>
            <a:endParaRPr kumimoji="1" lang="en-US" altLang="ja-JP" sz="22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Tyvek</a:t>
            </a:r>
            <a:r>
              <a:rPr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取付用パーツ</a:t>
            </a:r>
            <a:endParaRPr lang="en-US" altLang="ja-JP" sz="22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kumimoji="1" lang="ja-JP" altLang="en-US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数を削減</a:t>
            </a:r>
            <a:r>
              <a:rPr kumimoji="1" lang="en-US" altLang="ja-JP" sz="2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endParaRPr kumimoji="1" lang="ja-JP" altLang="en-US" sz="2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6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" y="335279"/>
            <a:ext cx="9062720" cy="640505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441440" y="4693920"/>
            <a:ext cx="18870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 </a:t>
            </a:r>
            <a:r>
              <a:rPr lang="ja-JP" alt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架台</a:t>
            </a:r>
            <a:r>
              <a:rPr lang="ja-JP" altLang="en-US" sz="25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設計</a:t>
            </a:r>
            <a:endParaRPr kumimoji="1" lang="ja-JP" altLang="en-US" sz="25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175844"/>
            <a:ext cx="9062720" cy="6392595"/>
          </a:xfrm>
        </p:spPr>
      </p:pic>
    </p:spTree>
    <p:extLst>
      <p:ext uri="{BB962C8B-B14F-4D97-AF65-F5344CB8AC3E}">
        <p14:creationId xmlns:p14="http://schemas.microsoft.com/office/powerpoint/2010/main" val="37100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4"/>
            <a:ext cx="9144000" cy="6477329"/>
          </a:xfrm>
        </p:spPr>
      </p:pic>
    </p:spTree>
    <p:extLst>
      <p:ext uri="{BB962C8B-B14F-4D97-AF65-F5344CB8AC3E}">
        <p14:creationId xmlns:p14="http://schemas.microsoft.com/office/powerpoint/2010/main" val="16935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0"/>
            <a:ext cx="9067799" cy="6390640"/>
          </a:xfrm>
        </p:spPr>
      </p:pic>
    </p:spTree>
    <p:extLst>
      <p:ext uri="{BB962C8B-B14F-4D97-AF65-F5344CB8AC3E}">
        <p14:creationId xmlns:p14="http://schemas.microsoft.com/office/powerpoint/2010/main" val="26707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69544"/>
            <a:ext cx="9102920" cy="6444615"/>
          </a:xfrm>
        </p:spPr>
      </p:pic>
    </p:spTree>
    <p:extLst>
      <p:ext uri="{BB962C8B-B14F-4D97-AF65-F5344CB8AC3E}">
        <p14:creationId xmlns:p14="http://schemas.microsoft.com/office/powerpoint/2010/main" val="39728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284</Words>
  <Application>Microsoft Office PowerPoint</Application>
  <PresentationFormat>画面に合わせる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ＭＳ Ｐゴシック</vt:lpstr>
      <vt:lpstr>ＭＳ Ｐ明朝</vt:lpstr>
      <vt:lpstr>Arial</vt:lpstr>
      <vt:lpstr>Calibri</vt:lpstr>
      <vt:lpstr>Calibri Light</vt:lpstr>
      <vt:lpstr>Cambria Math</vt:lpstr>
      <vt:lpstr>Copperplate Gothic Bold</vt:lpstr>
      <vt:lpstr>Old English Text MT</vt:lpstr>
      <vt:lpstr>Wingdings</vt:lpstr>
      <vt:lpstr>Office テーマ</vt:lpstr>
      <vt:lpstr>S-2S meeting (J-PARC E05 Experiment)</vt:lpstr>
      <vt:lpstr>S-2S WC用 水槽 12台 (納品済)</vt:lpstr>
      <vt:lpstr>S-2S WC 実機の図面起こし</vt:lpstr>
      <vt:lpstr>最新の試作機 vs. 実機のデザイン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Information</vt:lpstr>
      <vt:lpstr>購入が必要なもの (S-2S WC 12台分)</vt:lpstr>
      <vt:lpstr>漏れ磁場対策</vt:lpstr>
      <vt:lpstr>進捗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S-2S meeting</dc:title>
  <dc:creator>後神利志</dc:creator>
  <cp:lastModifiedBy>後神利志</cp:lastModifiedBy>
  <cp:revision>16</cp:revision>
  <dcterms:created xsi:type="dcterms:W3CDTF">2016-02-05T00:55:49Z</dcterms:created>
  <dcterms:modified xsi:type="dcterms:W3CDTF">2016-02-05T03:50:50Z</dcterms:modified>
</cp:coreProperties>
</file>