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6" autoAdjust="0"/>
    <p:restoredTop sz="94660"/>
  </p:normalViewPr>
  <p:slideViewPr>
    <p:cSldViewPr snapToGrid="0">
      <p:cViewPr varScale="1">
        <p:scale>
          <a:sx n="61" d="100"/>
          <a:sy n="61" d="100"/>
        </p:scale>
        <p:origin x="9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BF3-C1DD-47D8-85AE-75E413364468}" type="datetimeFigureOut">
              <a:rPr kumimoji="1" lang="ja-JP" altLang="en-US" smtClean="0"/>
              <a:t>2016/3/29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E729-457A-49EE-A43D-486088695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173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BF3-C1DD-47D8-85AE-75E413364468}" type="datetimeFigureOut">
              <a:rPr kumimoji="1" lang="ja-JP" altLang="en-US" smtClean="0"/>
              <a:t>2016/3/29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E729-457A-49EE-A43D-486088695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511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BF3-C1DD-47D8-85AE-75E413364468}" type="datetimeFigureOut">
              <a:rPr kumimoji="1" lang="ja-JP" altLang="en-US" smtClean="0"/>
              <a:t>2016/3/29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E729-457A-49EE-A43D-486088695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7513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BF3-C1DD-47D8-85AE-75E413364468}" type="datetimeFigureOut">
              <a:rPr kumimoji="1" lang="ja-JP" altLang="en-US" smtClean="0"/>
              <a:t>2016/3/29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E729-457A-49EE-A43D-486088695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893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BF3-C1DD-47D8-85AE-75E413364468}" type="datetimeFigureOut">
              <a:rPr kumimoji="1" lang="ja-JP" altLang="en-US" smtClean="0"/>
              <a:t>2016/3/29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E729-457A-49EE-A43D-486088695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648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BF3-C1DD-47D8-85AE-75E413364468}" type="datetimeFigureOut">
              <a:rPr kumimoji="1" lang="ja-JP" altLang="en-US" smtClean="0"/>
              <a:t>2016/3/29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E729-457A-49EE-A43D-486088695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9537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BF3-C1DD-47D8-85AE-75E413364468}" type="datetimeFigureOut">
              <a:rPr kumimoji="1" lang="ja-JP" altLang="en-US" smtClean="0"/>
              <a:t>2016/3/29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E729-457A-49EE-A43D-486088695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7637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BF3-C1DD-47D8-85AE-75E413364468}" type="datetimeFigureOut">
              <a:rPr kumimoji="1" lang="ja-JP" altLang="en-US" smtClean="0"/>
              <a:t>2016/3/29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E729-457A-49EE-A43D-486088695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81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BF3-C1DD-47D8-85AE-75E413364468}" type="datetimeFigureOut">
              <a:rPr kumimoji="1" lang="ja-JP" altLang="en-US" smtClean="0"/>
              <a:t>2016/3/29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E729-457A-49EE-A43D-486088695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2915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BF3-C1DD-47D8-85AE-75E413364468}" type="datetimeFigureOut">
              <a:rPr kumimoji="1" lang="ja-JP" altLang="en-US" smtClean="0"/>
              <a:t>2016/3/29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E729-457A-49EE-A43D-486088695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321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BF3-C1DD-47D8-85AE-75E413364468}" type="datetimeFigureOut">
              <a:rPr kumimoji="1" lang="ja-JP" altLang="en-US" smtClean="0"/>
              <a:t>2016/3/29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E729-457A-49EE-A43D-486088695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4214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4BBF3-C1DD-47D8-85AE-75E413364468}" type="datetimeFigureOut">
              <a:rPr kumimoji="1" lang="ja-JP" altLang="en-US" smtClean="0"/>
              <a:t>2016/3/29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EE729-457A-49EE-A43D-486088695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6559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095320"/>
          </a:xfrm>
        </p:spPr>
        <p:txBody>
          <a:bodyPr/>
          <a:lstStyle/>
          <a:p>
            <a:r>
              <a:rPr kumimoji="1" lang="en-US" altLang="ja-JP" dirty="0" smtClean="0">
                <a:latin typeface="+mj-ea"/>
              </a:rPr>
              <a:t>S-2S meeting</a:t>
            </a:r>
            <a:endParaRPr kumimoji="1" lang="ja-JP" altLang="en-US" dirty="0">
              <a:latin typeface="+mj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4285210"/>
            <a:ext cx="6858000" cy="896390"/>
          </a:xfrm>
        </p:spPr>
        <p:txBody>
          <a:bodyPr/>
          <a:lstStyle/>
          <a:p>
            <a:r>
              <a:rPr kumimoji="1" lang="en-US" altLang="ja-JP" dirty="0" smtClean="0">
                <a:latin typeface="+mj-ea"/>
                <a:ea typeface="+mj-ea"/>
              </a:rPr>
              <a:t>15 Mar 2016</a:t>
            </a:r>
          </a:p>
          <a:p>
            <a:r>
              <a:rPr lang="en-US" altLang="ja-JP" dirty="0" smtClean="0">
                <a:latin typeface="+mj-ea"/>
                <a:ea typeface="+mj-ea"/>
              </a:rPr>
              <a:t>Toshiyuki </a:t>
            </a:r>
            <a:r>
              <a:rPr lang="en-US" altLang="ja-JP" dirty="0" err="1" smtClean="0">
                <a:latin typeface="+mj-ea"/>
                <a:ea typeface="+mj-ea"/>
              </a:rPr>
              <a:t>Gogami</a:t>
            </a:r>
            <a:endParaRPr kumimoji="1" lang="ja-JP" altLang="en-US" dirty="0">
              <a:latin typeface="+mj-ea"/>
              <a:ea typeface="+mj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593" y="3170655"/>
            <a:ext cx="2858814" cy="97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64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78167" y="91856"/>
            <a:ext cx="4521419" cy="1325563"/>
          </a:xfrm>
        </p:spPr>
        <p:txBody>
          <a:bodyPr/>
          <a:lstStyle/>
          <a:p>
            <a:r>
              <a:rPr lang="en-US" altLang="ja-JP" dirty="0" smtClean="0"/>
              <a:t>3</a:t>
            </a:r>
            <a:r>
              <a:rPr lang="ja-JP" altLang="en-US" dirty="0" smtClean="0"/>
              <a:t>月中にやる事 </a:t>
            </a:r>
            <a:r>
              <a:rPr lang="en-US" altLang="ja-JP" dirty="0" smtClean="0"/>
              <a:t>(1)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87745" y="1891862"/>
                <a:ext cx="8168509" cy="439332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ja-JP" altLang="en-US" u="sng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水チェ実機の</a:t>
                </a:r>
                <a:r>
                  <a:rPr lang="en-US" altLang="ja-JP" u="sng" dirty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NPE</a:t>
                </a:r>
                <a:r>
                  <a:rPr lang="ja-JP" altLang="en-US" u="sng" dirty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テスト </a:t>
                </a:r>
                <a:r>
                  <a:rPr lang="en-US" altLang="ja-JP" u="sng" dirty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(1 week)</a:t>
                </a:r>
                <a:endParaRPr lang="ja-JP" altLang="en-US" dirty="0">
                  <a:latin typeface="ＭＳ Ｐ明朝" panose="02020600040205080304" pitchFamily="18" charset="-128"/>
                  <a:ea typeface="ＭＳ Ｐ明朝" panose="02020600040205080304" pitchFamily="18" charset="-128"/>
                </a:endParaRPr>
              </a:p>
              <a:p>
                <a:r>
                  <a:rPr lang="en-US" altLang="ja-JP" dirty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MNPE</a:t>
                </a:r>
                <a:r>
                  <a:rPr lang="ja-JP" altLang="en-US" dirty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の位置依存性の</a:t>
                </a:r>
                <a:r>
                  <a:rPr lang="ja-JP" altLang="en-US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導出 </a:t>
                </a:r>
                <a:r>
                  <a:rPr lang="en-US" altLang="ja-JP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(almost done !)</a:t>
                </a:r>
                <a:endParaRPr lang="ja-JP" altLang="en-US" dirty="0">
                  <a:latin typeface="ＭＳ Ｐ明朝" panose="02020600040205080304" pitchFamily="18" charset="-128"/>
                  <a:ea typeface="ＭＳ Ｐ明朝" panose="02020600040205080304" pitchFamily="18" charset="-128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ja-JP" altLang="en-US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 の</a:t>
                </a:r>
                <a:r>
                  <a:rPr lang="ja-JP" altLang="en-US" dirty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導出 </a:t>
                </a:r>
                <a:r>
                  <a:rPr lang="en-US" altLang="ja-JP" dirty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(PMT</a:t>
                </a:r>
                <a:r>
                  <a:rPr lang="ja-JP" altLang="en-US" dirty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のスワッピングテスト</a:t>
                </a:r>
                <a:r>
                  <a:rPr lang="en-US" altLang="ja-JP" dirty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altLang="ja-JP" dirty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/>
                </a:r>
                <a:br>
                  <a:rPr lang="en-US" altLang="ja-JP" dirty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</a:br>
                <a:endParaRPr lang="en-US" altLang="ja-JP" dirty="0">
                  <a:latin typeface="ＭＳ Ｐ明朝" panose="02020600040205080304" pitchFamily="18" charset="-128"/>
                  <a:ea typeface="ＭＳ Ｐ明朝" panose="02020600040205080304" pitchFamily="18" charset="-128"/>
                </a:endParaRPr>
              </a:p>
              <a:p>
                <a:pPr marL="0" indent="0">
                  <a:buNone/>
                </a:pPr>
                <a:r>
                  <a:rPr lang="ja-JP" altLang="en-US" u="sng" dirty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製作したヘルムホルツコイルの磁場測定 </a:t>
                </a:r>
                <a:r>
                  <a:rPr lang="en-US" altLang="ja-JP" u="sng" dirty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(1 </a:t>
                </a:r>
                <a:r>
                  <a:rPr lang="en-US" altLang="ja-JP" u="sng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day</a:t>
                </a:r>
                <a:r>
                  <a:rPr lang="en-US" altLang="ja-JP" u="sng" dirty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)</a:t>
                </a:r>
              </a:p>
              <a:p>
                <a:r>
                  <a:rPr lang="ja-JP" altLang="en-US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電流 </a:t>
                </a:r>
                <a:r>
                  <a:rPr lang="en-US" altLang="ja-JP" dirty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vs. </a:t>
                </a:r>
                <a:r>
                  <a:rPr lang="ja-JP" altLang="en-US" dirty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中心の磁束密度の関係の測定</a:t>
                </a:r>
              </a:p>
              <a:p>
                <a:r>
                  <a:rPr lang="ja-JP" altLang="en-US" dirty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一様性の確認 </a:t>
                </a:r>
                <a:r>
                  <a:rPr lang="en-US" altLang="ja-JP" dirty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(</a:t>
                </a:r>
                <a:r>
                  <a:rPr lang="ja-JP" altLang="en-US" dirty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中心付近の磁場の一様性を測定する</a:t>
                </a:r>
                <a:r>
                  <a:rPr lang="en-US" altLang="ja-JP" dirty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)</a:t>
                </a:r>
              </a:p>
              <a:p>
                <a:r>
                  <a:rPr lang="en-US" altLang="ja-JP" dirty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(TOSCA</a:t>
                </a:r>
                <a:r>
                  <a:rPr lang="ja-JP" altLang="en-US" dirty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計算</a:t>
                </a:r>
                <a:r>
                  <a:rPr lang="en-US" altLang="ja-JP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)</a:t>
                </a:r>
                <a:r>
                  <a:rPr lang="en-US" altLang="ja-JP" dirty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/>
                </a:r>
                <a:br>
                  <a:rPr lang="en-US" altLang="ja-JP" dirty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</a:br>
                <a:endParaRPr lang="en-US" altLang="ja-JP" dirty="0">
                  <a:latin typeface="ＭＳ Ｐ明朝" panose="02020600040205080304" pitchFamily="18" charset="-128"/>
                  <a:ea typeface="ＭＳ Ｐ明朝" panose="02020600040205080304" pitchFamily="18" charset="-128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7745" y="1891862"/>
                <a:ext cx="8168509" cy="4393324"/>
              </a:xfrm>
              <a:blipFill rotWithShape="0">
                <a:blip r:embed="rId2"/>
                <a:stretch>
                  <a:fillRect l="-1343" t="-29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2038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42669" y="0"/>
            <a:ext cx="4384786" cy="854074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3</a:t>
            </a:r>
            <a:r>
              <a:rPr lang="ja-JP" altLang="en-US" dirty="0" smtClean="0"/>
              <a:t>月中にやる事 </a:t>
            </a:r>
            <a:r>
              <a:rPr lang="en-US" altLang="ja-JP" dirty="0" smtClean="0"/>
              <a:t>(2)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8372" y="1030013"/>
            <a:ext cx="8513380" cy="557048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ja-JP" sz="4000" u="sng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PMT (H11284-100UV)</a:t>
            </a:r>
            <a:r>
              <a:rPr lang="ja-JP" altLang="en-US" sz="4000" u="sng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の磁場に対する影響 </a:t>
            </a:r>
            <a:r>
              <a:rPr lang="en-US" altLang="ja-JP" sz="4000" u="sng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(2 days</a:t>
            </a:r>
            <a:r>
              <a:rPr lang="en-US" altLang="ja-JP" sz="4000" u="sng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)</a:t>
            </a:r>
          </a:p>
          <a:p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ヘルムホルツコイル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を</a:t>
            </a:r>
            <a:r>
              <a:rPr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z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方向に動かして、ゲインの変動が十分小さい事を確認する</a:t>
            </a:r>
          </a:p>
          <a:p>
            <a:r>
              <a:rPr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z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変動が小さいところに設定し、磁場 </a:t>
            </a:r>
            <a:r>
              <a:rPr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vs. 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ゲインを調べる。</a:t>
            </a:r>
          </a:p>
          <a:p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電流の方向を逆向きにして、磁場 </a:t>
            </a:r>
            <a:r>
              <a:rPr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vs. 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ゲインを調べる。</a:t>
            </a:r>
          </a:p>
          <a:p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以上の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テストを別の</a:t>
            </a:r>
            <a:r>
              <a:rPr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PMT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でも行う。</a:t>
            </a:r>
          </a:p>
          <a:p>
            <a:r>
              <a:rPr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PMT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を</a:t>
            </a:r>
            <a:r>
              <a:rPr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φ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方向に</a:t>
            </a:r>
            <a:r>
              <a:rPr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90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度回転し、磁場 </a:t>
            </a:r>
            <a:r>
              <a:rPr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vs. 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ゲインを調べる。</a:t>
            </a:r>
          </a:p>
          <a:p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PMT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を</a:t>
            </a:r>
            <a:r>
              <a:rPr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θ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方向に</a:t>
            </a:r>
            <a:r>
              <a:rPr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0, 30, 60, 90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度に回転し、それぞれに対し磁場 </a:t>
            </a:r>
            <a:r>
              <a:rPr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vs. 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ゲインを調べる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。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/>
            </a:r>
            <a:b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</a:br>
            <a:endParaRPr lang="ja-JP" altLang="en-US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0" indent="0">
              <a:buNone/>
            </a:pPr>
            <a:r>
              <a:rPr lang="ja-JP" altLang="en-US" sz="4000" u="sng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バッキンｸﾞコイルの効果 </a:t>
            </a:r>
            <a:r>
              <a:rPr lang="en-US" altLang="ja-JP" sz="4000" u="sng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(2 days)</a:t>
            </a:r>
            <a:endParaRPr lang="ja-JP" altLang="en-US" sz="4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3, 5, 8 G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の磁場に対して、バッキンｸﾞコイル</a:t>
            </a:r>
            <a:r>
              <a:rPr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40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巻きの場合、コイル電流 </a:t>
            </a:r>
            <a:r>
              <a:rPr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vs. 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ゲインを調べる。</a:t>
            </a:r>
          </a:p>
          <a:p>
            <a:r>
              <a:rPr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θ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を</a:t>
            </a:r>
            <a:r>
              <a:rPr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0, 30, 60, 90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度 </a:t>
            </a:r>
            <a:r>
              <a:rPr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(5 G) 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に変えて、コイル電流 </a:t>
            </a:r>
            <a:r>
              <a:rPr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(40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巻き</a:t>
            </a:r>
            <a:r>
              <a:rPr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) vs. 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ゲインを調べる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。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/>
            </a:r>
            <a:b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</a:br>
            <a:endParaRPr lang="ja-JP" altLang="en-US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0" indent="0">
              <a:buNone/>
            </a:pPr>
            <a:r>
              <a:rPr lang="ja-JP" altLang="en-US" sz="4000" u="sng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実実験</a:t>
            </a:r>
            <a:r>
              <a:rPr lang="ja-JP" altLang="en-US" sz="4000" u="sng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で想定される</a:t>
            </a:r>
            <a:r>
              <a:rPr lang="en-US" altLang="ja-JP" sz="4000" u="sng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5 G</a:t>
            </a:r>
            <a:r>
              <a:rPr lang="ja-JP" altLang="en-US" sz="4000" u="sng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環境のもと、宇宙線テスト </a:t>
            </a:r>
            <a:r>
              <a:rPr lang="en-US" altLang="ja-JP" sz="4000" u="sng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(2 days)</a:t>
            </a:r>
            <a:endParaRPr lang="ja-JP" altLang="en-US" sz="4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(5 G 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の磁場設定のもと、最適化したバッキンｸﾞコイルの設定で</a:t>
            </a:r>
            <a:r>
              <a:rPr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NPE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が復活するかを確かめる</a:t>
            </a:r>
            <a:r>
              <a:rPr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)</a:t>
            </a:r>
          </a:p>
          <a:p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バッキンｸﾞコイル無の場合の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MNPE</a:t>
            </a:r>
            <a:endParaRPr lang="en-US" altLang="ja-JP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バッキングコイル有の場合の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MNPE</a:t>
            </a:r>
            <a:endParaRPr lang="en-US" altLang="ja-JP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2206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1325563"/>
          </a:xfrm>
        </p:spPr>
        <p:txBody>
          <a:bodyPr/>
          <a:lstStyle/>
          <a:p>
            <a:r>
              <a:rPr kumimoji="1" lang="en-US" altLang="ja-JP" dirty="0" smtClean="0"/>
              <a:t>KEK</a:t>
            </a:r>
            <a:r>
              <a:rPr kumimoji="1" lang="ja-JP" altLang="en-US" dirty="0" smtClean="0"/>
              <a:t>における作業 </a:t>
            </a:r>
            <a:r>
              <a:rPr lang="en-US" altLang="ja-JP" dirty="0" smtClean="0"/>
              <a:t>(2/29 – 3/3)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78144" y="1124607"/>
            <a:ext cx="6787711" cy="573339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kumimoji="1"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2/29</a:t>
            </a:r>
          </a:p>
          <a:p>
            <a:r>
              <a:rPr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S-2S D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磁場測定用架台の部品のプレートのタップ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切</a:t>
            </a:r>
            <a:endParaRPr lang="en-US" altLang="ja-JP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S-2S </a:t>
            </a:r>
            <a:r>
              <a:rPr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D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磁場測定用架台の左右調整機構の組み立てと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設置</a:t>
            </a:r>
            <a:endParaRPr lang="en-US" altLang="ja-JP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0" indent="0">
              <a:buNone/>
            </a:pPr>
            <a:endParaRPr lang="en-US" altLang="ja-JP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0" indent="0">
              <a:buNone/>
            </a:pP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3/1</a:t>
            </a:r>
            <a:endParaRPr lang="en-US" altLang="ja-JP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磁場測定架台にムーバーを乗せた磁場測定架台 </a:t>
            </a:r>
            <a:r>
              <a:rPr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+ 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ムーバーを敷板に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乗せた</a:t>
            </a:r>
            <a:endParaRPr lang="en-US" altLang="ja-JP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バッキングコイルテストに必要な物品の視察</a:t>
            </a:r>
          </a:p>
          <a:p>
            <a:r>
              <a:rPr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Geant4 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のインストール講習</a:t>
            </a:r>
          </a:p>
          <a:p>
            <a:pPr marL="0" indent="0">
              <a:buNone/>
            </a:pPr>
            <a:endParaRPr lang="en-US" altLang="ja-JP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0" indent="0">
              <a:buNone/>
            </a:pP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3/2</a:t>
            </a:r>
            <a:endParaRPr lang="en-US" altLang="ja-JP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S-2S D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磁場測定用架台と敷板の固定</a:t>
            </a:r>
          </a:p>
          <a:p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磁場測定時の手順の確認</a:t>
            </a:r>
          </a:p>
          <a:p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位置出し用のフレームの受け取りと検収 </a:t>
            </a:r>
            <a:r>
              <a:rPr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(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高橋仁さん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)</a:t>
            </a:r>
            <a:endParaRPr lang="en-US" altLang="ja-JP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S-2S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シミュレーションのインストレーションと</a:t>
            </a:r>
            <a:r>
              <a:rPr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How to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の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講習 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(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インストール・動作確認完了 </a:t>
            </a:r>
            <a:r>
              <a:rPr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@ 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七村</a:t>
            </a:r>
            <a:r>
              <a:rPr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PC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)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/>
            </a:r>
            <a:b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</a:br>
            <a:endParaRPr lang="ja-JP" altLang="en-US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0" indent="0">
              <a:buNone/>
            </a:pP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3/3</a:t>
            </a:r>
          </a:p>
          <a:p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位置出し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ピン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用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フレームの組み立てと設置テスト</a:t>
            </a:r>
          </a:p>
          <a:p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資産シールの上部架台 </a:t>
            </a:r>
            <a:r>
              <a:rPr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+ 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下部架台への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貼り付け</a:t>
            </a:r>
            <a:endParaRPr lang="en-US" altLang="ja-JP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ファイバー標的シミュレーションの講習</a:t>
            </a:r>
            <a:endParaRPr lang="ja-JP" altLang="en-US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0" indent="0">
              <a:buNone/>
            </a:pPr>
            <a:endParaRPr kumimoji="1" lang="ja-JP" altLang="en-US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2406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" y="1"/>
            <a:ext cx="8807669" cy="1040524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latin typeface="+mn-ea"/>
                <a:ea typeface="+mn-ea"/>
              </a:rPr>
              <a:t>KEK</a:t>
            </a:r>
            <a:r>
              <a:rPr lang="ja-JP" altLang="en-US" dirty="0" smtClean="0">
                <a:latin typeface="+mn-ea"/>
                <a:ea typeface="+mn-ea"/>
              </a:rPr>
              <a:t>における</a:t>
            </a:r>
            <a:r>
              <a:rPr kumimoji="1" lang="ja-JP" altLang="en-US" dirty="0" smtClean="0">
                <a:latin typeface="+mn-ea"/>
                <a:ea typeface="+mn-ea"/>
              </a:rPr>
              <a:t>作業 </a:t>
            </a:r>
            <a:r>
              <a:rPr kumimoji="1" lang="en-US" altLang="ja-JP" dirty="0" smtClean="0">
                <a:latin typeface="+mn-ea"/>
                <a:ea typeface="+mn-ea"/>
              </a:rPr>
              <a:t>(</a:t>
            </a:r>
            <a:r>
              <a:rPr kumimoji="1" lang="ja-JP" altLang="en-US" dirty="0" smtClean="0">
                <a:latin typeface="+mn-ea"/>
                <a:ea typeface="+mn-ea"/>
              </a:rPr>
              <a:t>架台 </a:t>
            </a:r>
            <a:r>
              <a:rPr kumimoji="1" lang="en-US" altLang="ja-JP" dirty="0" smtClean="0">
                <a:latin typeface="+mn-ea"/>
                <a:ea typeface="+mn-ea"/>
              </a:rPr>
              <a:t>+ </a:t>
            </a:r>
            <a:r>
              <a:rPr kumimoji="1" lang="ja-JP" altLang="en-US" dirty="0" smtClean="0">
                <a:latin typeface="+mn-ea"/>
                <a:ea typeface="+mn-ea"/>
              </a:rPr>
              <a:t>ムーバー</a:t>
            </a:r>
            <a:r>
              <a:rPr kumimoji="1" lang="en-US" altLang="ja-JP" dirty="0" smtClean="0">
                <a:latin typeface="+mn-ea"/>
                <a:ea typeface="+mn-ea"/>
              </a:rPr>
              <a:t>)</a:t>
            </a:r>
            <a:endParaRPr kumimoji="1" lang="ja-JP" altLang="en-US" dirty="0">
              <a:latin typeface="+mn-ea"/>
              <a:ea typeface="+mn-ea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44909" y="2257735"/>
            <a:ext cx="5621759" cy="3162239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36" y="1040524"/>
            <a:ext cx="4065063" cy="559666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59977" y="1222886"/>
            <a:ext cx="28119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 dirty="0" smtClean="0">
                <a:solidFill>
                  <a:srgbClr val="FFFF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架台用プレートの工作</a:t>
            </a:r>
            <a:endParaRPr kumimoji="1" lang="ja-JP" altLang="en-US" sz="2200" dirty="0">
              <a:solidFill>
                <a:srgbClr val="FFFF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42773" y="6206297"/>
            <a:ext cx="2191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 dirty="0" smtClean="0">
                <a:solidFill>
                  <a:srgbClr val="FFFF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架台 </a:t>
            </a:r>
            <a:r>
              <a:rPr kumimoji="1" lang="en-US" altLang="ja-JP" sz="2200" dirty="0" smtClean="0">
                <a:solidFill>
                  <a:srgbClr val="FFFF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+ </a:t>
            </a:r>
            <a:r>
              <a:rPr kumimoji="1" lang="ja-JP" altLang="en-US" sz="2200" dirty="0" smtClean="0">
                <a:solidFill>
                  <a:srgbClr val="FFFF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ムーバー</a:t>
            </a:r>
            <a:endParaRPr kumimoji="1" lang="ja-JP" altLang="en-US" sz="2200" dirty="0">
              <a:solidFill>
                <a:srgbClr val="FFFF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3095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3643" y="123388"/>
            <a:ext cx="6276647" cy="1325563"/>
          </a:xfrm>
        </p:spPr>
        <p:txBody>
          <a:bodyPr/>
          <a:lstStyle/>
          <a:p>
            <a:r>
              <a:rPr lang="en-US" altLang="ja-JP" dirty="0">
                <a:latin typeface="+mn-ea"/>
              </a:rPr>
              <a:t>KEK</a:t>
            </a:r>
            <a:r>
              <a:rPr lang="ja-JP" altLang="en-US" dirty="0">
                <a:latin typeface="+mn-ea"/>
              </a:rPr>
              <a:t>における作業 </a:t>
            </a:r>
            <a:r>
              <a:rPr lang="en-US" altLang="ja-JP" dirty="0" smtClean="0">
                <a:latin typeface="+mn-ea"/>
              </a:rPr>
              <a:t/>
            </a:r>
            <a:br>
              <a:rPr lang="en-US" altLang="ja-JP" dirty="0" smtClean="0">
                <a:latin typeface="+mn-ea"/>
              </a:rPr>
            </a:br>
            <a:r>
              <a:rPr lang="en-US" altLang="ja-JP" dirty="0" smtClean="0">
                <a:latin typeface="+mn-ea"/>
              </a:rPr>
              <a:t>(</a:t>
            </a:r>
            <a:r>
              <a:rPr lang="ja-JP" altLang="en-US" dirty="0" smtClean="0">
                <a:latin typeface="+mn-ea"/>
              </a:rPr>
              <a:t>架台 </a:t>
            </a:r>
            <a:r>
              <a:rPr lang="en-US" altLang="ja-JP" dirty="0" smtClean="0">
                <a:latin typeface="+mn-ea"/>
              </a:rPr>
              <a:t>+ </a:t>
            </a:r>
            <a:r>
              <a:rPr lang="ja-JP" altLang="en-US" dirty="0" smtClean="0">
                <a:latin typeface="+mn-ea"/>
              </a:rPr>
              <a:t>ムーバー </a:t>
            </a:r>
            <a:r>
              <a:rPr lang="en-US" altLang="ja-JP" dirty="0" smtClean="0">
                <a:latin typeface="+mn-ea"/>
              </a:rPr>
              <a:t>+ </a:t>
            </a:r>
            <a:r>
              <a:rPr lang="ja-JP" altLang="en-US" dirty="0" smtClean="0">
                <a:latin typeface="+mn-ea"/>
              </a:rPr>
              <a:t>敷板</a:t>
            </a:r>
            <a:r>
              <a:rPr lang="en-US" altLang="ja-JP" dirty="0" smtClean="0">
                <a:latin typeface="+mn-ea"/>
              </a:rPr>
              <a:t>)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82" y="1448951"/>
            <a:ext cx="2997118" cy="5328211"/>
          </a:xfr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289" y="1448951"/>
            <a:ext cx="2587440" cy="541897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 rot="1619402">
            <a:off x="1554837" y="4951127"/>
            <a:ext cx="1449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200" dirty="0" smtClean="0">
                <a:solidFill>
                  <a:srgbClr val="FFFF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アルミ敷板</a:t>
            </a:r>
            <a:endParaRPr kumimoji="1" lang="ja-JP" altLang="en-US" sz="2200" dirty="0">
              <a:solidFill>
                <a:srgbClr val="FFFF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60295" y="1523383"/>
            <a:ext cx="3772186" cy="76944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ja-JP" altLang="en-US" sz="2200" dirty="0" smtClean="0">
                <a:solidFill>
                  <a:srgbClr val="FFFF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クレーン作業</a:t>
            </a:r>
            <a:r>
              <a:rPr lang="en-US" altLang="ja-JP" sz="2200" dirty="0" smtClean="0">
                <a:solidFill>
                  <a:srgbClr val="FFFF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: </a:t>
            </a:r>
          </a:p>
          <a:p>
            <a:r>
              <a:rPr lang="ja-JP" altLang="en-US" sz="2200" dirty="0" smtClean="0">
                <a:solidFill>
                  <a:srgbClr val="FFFF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鈴木さんに手伝って頂きました</a:t>
            </a:r>
            <a:endParaRPr kumimoji="1" lang="ja-JP" altLang="en-US" sz="2200" dirty="0">
              <a:solidFill>
                <a:srgbClr val="FFFF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0001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7726" y="91857"/>
            <a:ext cx="6276647" cy="1325563"/>
          </a:xfrm>
        </p:spPr>
        <p:txBody>
          <a:bodyPr/>
          <a:lstStyle/>
          <a:p>
            <a:r>
              <a:rPr lang="en-US" altLang="ja-JP" dirty="0">
                <a:latin typeface="+mn-ea"/>
              </a:rPr>
              <a:t>KEK</a:t>
            </a:r>
            <a:r>
              <a:rPr lang="ja-JP" altLang="en-US" dirty="0">
                <a:latin typeface="+mn-ea"/>
              </a:rPr>
              <a:t>における作業 </a:t>
            </a:r>
            <a:r>
              <a:rPr lang="en-US" altLang="ja-JP" dirty="0" smtClean="0">
                <a:latin typeface="+mn-ea"/>
              </a:rPr>
              <a:t/>
            </a:r>
            <a:br>
              <a:rPr lang="en-US" altLang="ja-JP" dirty="0" smtClean="0">
                <a:latin typeface="+mn-ea"/>
              </a:rPr>
            </a:br>
            <a:r>
              <a:rPr lang="en-US" altLang="ja-JP" dirty="0" smtClean="0">
                <a:latin typeface="+mn-ea"/>
              </a:rPr>
              <a:t>(</a:t>
            </a:r>
            <a:r>
              <a:rPr lang="ja-JP" altLang="en-US" dirty="0" smtClean="0">
                <a:latin typeface="+mn-ea"/>
              </a:rPr>
              <a:t>架台 </a:t>
            </a:r>
            <a:r>
              <a:rPr lang="en-US" altLang="ja-JP" dirty="0" smtClean="0">
                <a:latin typeface="+mn-ea"/>
              </a:rPr>
              <a:t>+ </a:t>
            </a:r>
            <a:r>
              <a:rPr lang="ja-JP" altLang="en-US" dirty="0" smtClean="0">
                <a:latin typeface="+mn-ea"/>
              </a:rPr>
              <a:t>ムーバー </a:t>
            </a:r>
            <a:r>
              <a:rPr lang="en-US" altLang="ja-JP" dirty="0" smtClean="0">
                <a:latin typeface="+mn-ea"/>
              </a:rPr>
              <a:t>+ </a:t>
            </a:r>
            <a:r>
              <a:rPr lang="ja-JP" altLang="en-US" dirty="0" smtClean="0">
                <a:latin typeface="+mn-ea"/>
              </a:rPr>
              <a:t>敷板</a:t>
            </a:r>
            <a:r>
              <a:rPr lang="en-US" altLang="ja-JP" dirty="0" smtClean="0">
                <a:latin typeface="+mn-ea"/>
              </a:rPr>
              <a:t>)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3" y="1562867"/>
            <a:ext cx="8903987" cy="5008492"/>
          </a:xfrm>
        </p:spPr>
      </p:pic>
    </p:spTree>
    <p:extLst>
      <p:ext uri="{BB962C8B-B14F-4D97-AF65-F5344CB8AC3E}">
        <p14:creationId xmlns:p14="http://schemas.microsoft.com/office/powerpoint/2010/main" val="2465157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43" y="0"/>
            <a:ext cx="8431377" cy="6839075"/>
          </a:xfrm>
        </p:spPr>
      </p:pic>
      <p:sp>
        <p:nvSpPr>
          <p:cNvPr id="12" name="テキスト ボックス 11"/>
          <p:cNvSpPr txBox="1"/>
          <p:nvPr/>
        </p:nvSpPr>
        <p:spPr>
          <a:xfrm>
            <a:off x="6563606" y="149682"/>
            <a:ext cx="2151551" cy="43088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solidFill>
                  <a:srgbClr val="FFC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2016/3/3</a:t>
            </a:r>
            <a:r>
              <a:rPr lang="ja-JP" altLang="en-US" sz="2200" dirty="0" smtClean="0">
                <a:solidFill>
                  <a:srgbClr val="FFC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 </a:t>
            </a:r>
            <a:r>
              <a:rPr lang="en-US" altLang="ja-JP" sz="2200" dirty="0" smtClean="0">
                <a:solidFill>
                  <a:srgbClr val="FFC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@KEK</a:t>
            </a:r>
            <a:endParaRPr kumimoji="1" lang="ja-JP" altLang="en-US" sz="2200" dirty="0">
              <a:solidFill>
                <a:srgbClr val="FFC0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5357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9" y="178675"/>
            <a:ext cx="8979786" cy="6505903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4099034" y="5255172"/>
            <a:ext cx="45360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solidFill>
                  <a:srgbClr val="FFFF00"/>
                </a:solidFill>
              </a:rPr>
              <a:t>4</a:t>
            </a:r>
            <a:r>
              <a:rPr kumimoji="1" lang="ja-JP" altLang="en-US" sz="2200" dirty="0" smtClean="0">
                <a:solidFill>
                  <a:srgbClr val="FFFF00"/>
                </a:solidFill>
              </a:rPr>
              <a:t>月</a:t>
            </a:r>
            <a:r>
              <a:rPr lang="ja-JP" altLang="en-US" sz="2200" dirty="0" smtClean="0">
                <a:solidFill>
                  <a:srgbClr val="FFFF00"/>
                </a:solidFill>
              </a:rPr>
              <a:t>から</a:t>
            </a:r>
            <a:r>
              <a:rPr kumimoji="1" lang="ja-JP" altLang="en-US" sz="2200" dirty="0" smtClean="0">
                <a:solidFill>
                  <a:srgbClr val="FFFF00"/>
                </a:solidFill>
              </a:rPr>
              <a:t>磁場測定開始</a:t>
            </a:r>
            <a:endParaRPr kumimoji="1" lang="en-US" altLang="ja-JP" sz="2200" dirty="0" smtClean="0">
              <a:solidFill>
                <a:srgbClr val="FFFF00"/>
              </a:solidFill>
            </a:endParaRPr>
          </a:p>
          <a:p>
            <a:r>
              <a:rPr lang="en-US" altLang="ja-JP" sz="2200" dirty="0" smtClean="0">
                <a:solidFill>
                  <a:srgbClr val="FFFF00"/>
                </a:solidFill>
              </a:rPr>
              <a:t>(</a:t>
            </a:r>
            <a:r>
              <a:rPr lang="ja-JP" altLang="en-US" sz="2200" dirty="0" smtClean="0">
                <a:solidFill>
                  <a:srgbClr val="FFFF00"/>
                </a:solidFill>
              </a:rPr>
              <a:t>高橋仁さんは</a:t>
            </a:r>
            <a:r>
              <a:rPr lang="en-US" altLang="ja-JP" sz="2200" dirty="0" smtClean="0">
                <a:solidFill>
                  <a:srgbClr val="FFFF00"/>
                </a:solidFill>
              </a:rPr>
              <a:t>4</a:t>
            </a:r>
            <a:r>
              <a:rPr lang="ja-JP" altLang="en-US" sz="2200" dirty="0" smtClean="0">
                <a:solidFill>
                  <a:srgbClr val="FFFF00"/>
                </a:solidFill>
              </a:rPr>
              <a:t>月半ばから </a:t>
            </a:r>
            <a:r>
              <a:rPr lang="en-US" altLang="ja-JP" sz="2200" dirty="0" smtClean="0">
                <a:solidFill>
                  <a:srgbClr val="FFFF00"/>
                </a:solidFill>
              </a:rPr>
              <a:t>available)</a:t>
            </a:r>
            <a:endParaRPr kumimoji="1" lang="ja-JP" altLang="en-US" sz="2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144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8882" y="0"/>
            <a:ext cx="8439807" cy="1325563"/>
          </a:xfrm>
        </p:spPr>
        <p:txBody>
          <a:bodyPr>
            <a:normAutofit/>
          </a:bodyPr>
          <a:lstStyle/>
          <a:p>
            <a:r>
              <a:rPr kumimoji="1" lang="en-US" altLang="ja-JP" sz="4000" dirty="0" smtClean="0">
                <a:latin typeface="+mn-ea"/>
                <a:ea typeface="+mn-ea"/>
              </a:rPr>
              <a:t>LEAP2016 in Kanazawa (3/6 – 3/11)</a:t>
            </a:r>
            <a:endParaRPr kumimoji="1" lang="ja-JP" altLang="en-US" sz="4000" dirty="0">
              <a:latin typeface="+mn-ea"/>
              <a:ea typeface="+mn-ea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97" y="3195514"/>
            <a:ext cx="6234605" cy="3506965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404" y="2808396"/>
            <a:ext cx="2334782" cy="3894083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05276" y="1227089"/>
            <a:ext cx="881391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 smtClean="0">
                <a:latin typeface="ＭＳ Ｐ明朝" panose="02020600040205080304" pitchFamily="18" charset="-128"/>
                <a:ea typeface="ＭＳ Ｐ明朝" panose="02020600040205080304" pitchFamily="18" charset="-128"/>
                <a:cs typeface="Times New Roman" panose="02020603050405020304" pitchFamily="18" charset="0"/>
              </a:rPr>
              <a:t>Poster presentation: </a:t>
            </a:r>
          </a:p>
          <a:p>
            <a:r>
              <a:rPr lang="en-US" altLang="ja-JP" b="1" dirty="0" smtClean="0">
                <a:latin typeface="ＭＳ Ｐ明朝" panose="02020600040205080304" pitchFamily="18" charset="-128"/>
                <a:ea typeface="ＭＳ Ｐ明朝" panose="02020600040205080304" pitchFamily="18" charset="-128"/>
                <a:cs typeface="Times New Roman" panose="02020603050405020304" pitchFamily="18" charset="0"/>
              </a:rPr>
              <a:t>“Spectroscopy of nuclei with multi-strangeness using new S-2S spectrometer at J-PARC”</a:t>
            </a:r>
          </a:p>
          <a:p>
            <a:endParaRPr lang="en-US" altLang="ja-JP" b="1" dirty="0">
              <a:latin typeface="ＭＳ Ｐ明朝" panose="02020600040205080304" pitchFamily="18" charset="-128"/>
              <a:ea typeface="ＭＳ Ｐ明朝" panose="02020600040205080304" pitchFamily="18" charset="-128"/>
              <a:cs typeface="Times New Roman" panose="02020603050405020304" pitchFamily="18" charset="0"/>
            </a:endParaRPr>
          </a:p>
          <a:p>
            <a:r>
              <a:rPr lang="en-US" altLang="ja-JP" sz="2200" b="1" dirty="0" smtClean="0">
                <a:latin typeface="ＭＳ Ｐ明朝" panose="02020600040205080304" pitchFamily="18" charset="-128"/>
                <a:ea typeface="ＭＳ Ｐ明朝" panose="02020600040205080304" pitchFamily="18" charset="-128"/>
                <a:cs typeface="Times New Roman" panose="02020603050405020304" pitchFamily="18" charset="0"/>
                <a:sym typeface="Wingdings" panose="05000000000000000000" pitchFamily="2" charset="2"/>
              </a:rPr>
              <a:t> Proceedings is due by 15 May 2016.</a:t>
            </a:r>
            <a:endParaRPr lang="ja-JP" altLang="en-US" sz="22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33216" y="3195514"/>
            <a:ext cx="24368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Excursion (</a:t>
            </a:r>
            <a:r>
              <a:rPr lang="ja-JP" altLang="en-US" sz="22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白川郷</a:t>
            </a:r>
            <a:r>
              <a:rPr lang="en-US" altLang="ja-JP" sz="22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)</a:t>
            </a:r>
            <a:endParaRPr kumimoji="1" lang="ja-JP" altLang="en-US" sz="22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82450" y="6315173"/>
            <a:ext cx="14510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200" dirty="0" smtClean="0">
                <a:solidFill>
                  <a:srgbClr val="FFC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金箔アイス</a:t>
            </a:r>
            <a:endParaRPr kumimoji="1" lang="ja-JP" altLang="en-US" sz="2200" dirty="0">
              <a:solidFill>
                <a:srgbClr val="FFC0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2718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84787" y="91857"/>
            <a:ext cx="5782660" cy="1022239"/>
          </a:xfrm>
        </p:spPr>
        <p:txBody>
          <a:bodyPr/>
          <a:lstStyle/>
          <a:p>
            <a:r>
              <a:rPr kumimoji="1" lang="ja-JP" altLang="en-US" dirty="0" smtClean="0">
                <a:latin typeface="+mj-ea"/>
              </a:rPr>
              <a:t>水チェ実機 </a:t>
            </a:r>
            <a:r>
              <a:rPr kumimoji="1" lang="en-US" altLang="ja-JP" dirty="0" smtClean="0">
                <a:latin typeface="+mj-ea"/>
              </a:rPr>
              <a:t>(NPE test)</a:t>
            </a:r>
            <a:endParaRPr kumimoji="1" lang="ja-JP" altLang="en-US" dirty="0">
              <a:latin typeface="+mj-ea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38" y="1427931"/>
            <a:ext cx="2787489" cy="5332199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/>
              <p:cNvSpPr txBox="1"/>
              <p:nvPr/>
            </p:nvSpPr>
            <p:spPr>
              <a:xfrm>
                <a:off x="3878318" y="2564523"/>
                <a:ext cx="4409220" cy="2785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500" u="sng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製作 </a:t>
                </a:r>
                <a:r>
                  <a:rPr lang="en-US" altLang="ja-JP" sz="2500" u="sng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(</a:t>
                </a:r>
                <a:r>
                  <a:rPr lang="ja-JP" altLang="en-US" sz="2500" u="sng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後神、七村</a:t>
                </a:r>
                <a:r>
                  <a:rPr lang="en-US" altLang="ja-JP" sz="2500" u="sng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):</a:t>
                </a:r>
                <a:r>
                  <a:rPr lang="ja-JP" altLang="en-US" sz="2500" u="sng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 </a:t>
                </a:r>
                <a:endParaRPr lang="en-US" altLang="ja-JP" sz="2500" u="sng" dirty="0">
                  <a:latin typeface="ＭＳ Ｐ明朝" panose="02020600040205080304" pitchFamily="18" charset="-128"/>
                  <a:ea typeface="ＭＳ Ｐ明朝" panose="02020600040205080304" pitchFamily="18" charset="-128"/>
                </a:endParaRPr>
              </a:p>
              <a:p>
                <a:r>
                  <a:rPr lang="en-US" altLang="ja-JP" sz="2500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2/15</a:t>
                </a:r>
                <a:r>
                  <a:rPr lang="ja-JP" altLang="en-US" sz="2500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から一週間程度</a:t>
                </a:r>
                <a:endParaRPr lang="en-US" altLang="ja-JP" sz="2500" dirty="0" smtClean="0">
                  <a:latin typeface="ＭＳ Ｐ明朝" panose="02020600040205080304" pitchFamily="18" charset="-128"/>
                  <a:ea typeface="ＭＳ Ｐ明朝" panose="02020600040205080304" pitchFamily="18" charset="-128"/>
                </a:endParaRPr>
              </a:p>
              <a:p>
                <a:endParaRPr kumimoji="1" lang="en-US" altLang="ja-JP" sz="2500" dirty="0">
                  <a:latin typeface="ＭＳ Ｐ明朝" panose="02020600040205080304" pitchFamily="18" charset="-128"/>
                  <a:ea typeface="ＭＳ Ｐ明朝" panose="02020600040205080304" pitchFamily="18" charset="-128"/>
                </a:endParaRPr>
              </a:p>
              <a:p>
                <a:r>
                  <a:rPr lang="ja-JP" altLang="en-US" sz="2500" u="sng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宇宙線テスト </a:t>
                </a:r>
                <a:r>
                  <a:rPr lang="en-US" altLang="ja-JP" sz="2500" u="sng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at</a:t>
                </a:r>
                <a:r>
                  <a:rPr lang="ja-JP" altLang="en-US" sz="2500" u="sng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500" b="0" i="1" u="sng" smtClean="0">
                        <a:latin typeface="Cambria Math" panose="02040503050406030204" pitchFamily="18" charset="0"/>
                        <a:ea typeface="ＭＳ Ｐ明朝" panose="02020600040205080304" pitchFamily="18" charset="-128"/>
                      </a:rPr>
                      <m:t>𝑦</m:t>
                    </m:r>
                    <m:r>
                      <a:rPr lang="en-US" altLang="ja-JP" sz="2500" b="0" i="1" u="sng" smtClean="0">
                        <a:latin typeface="Cambria Math" panose="02040503050406030204" pitchFamily="18" charset="0"/>
                        <a:ea typeface="ＭＳ Ｐ明朝" panose="02020600040205080304" pitchFamily="18" charset="-128"/>
                      </a:rPr>
                      <m:t>=0</m:t>
                    </m:r>
                  </m:oMath>
                </a14:m>
                <a:r>
                  <a:rPr lang="en-US" altLang="ja-JP" sz="2500" u="sng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 cm:</a:t>
                </a:r>
                <a:endParaRPr kumimoji="1" lang="en-US" altLang="ja-JP" sz="2500" u="sng" dirty="0" smtClean="0">
                  <a:latin typeface="ＭＳ Ｐ明朝" panose="02020600040205080304" pitchFamily="18" charset="-128"/>
                  <a:ea typeface="ＭＳ Ｐ明朝" panose="02020600040205080304" pitchFamily="18" charset="-128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500" dirty="0" err="1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MsNPE</a:t>
                </a:r>
                <a:r>
                  <a:rPr kumimoji="1" lang="en-US" altLang="ja-JP" sz="2500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 = </a:t>
                </a:r>
                <a:r>
                  <a:rPr kumimoji="1" lang="en-US" altLang="ja-JP" sz="2500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200 </a:t>
                </a:r>
                <a:endParaRPr kumimoji="1" lang="en-US" altLang="ja-JP" sz="2500" dirty="0" smtClean="0">
                  <a:latin typeface="ＭＳ Ｐ明朝" panose="02020600040205080304" pitchFamily="18" charset="-128"/>
                  <a:ea typeface="ＭＳ Ｐ明朝" panose="02020600040205080304" pitchFamily="18" charset="-128"/>
                </a:endParaRPr>
              </a:p>
              <a:p>
                <a:r>
                  <a:rPr lang="en-US" altLang="ja-JP" sz="2500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(cf. </a:t>
                </a:r>
                <a:r>
                  <a:rPr lang="ja-JP" altLang="en-US" sz="2500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試作機の</a:t>
                </a:r>
                <a:r>
                  <a:rPr lang="en-US" altLang="ja-JP" sz="2500" dirty="0" err="1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MsNPE</a:t>
                </a:r>
                <a:r>
                  <a:rPr lang="en-US" altLang="ja-JP" sz="2500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 = 210)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500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M(s)NPE</a:t>
                </a:r>
                <a:r>
                  <a:rPr kumimoji="1" lang="ja-JP" altLang="en-US" sz="2500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の</a:t>
                </a:r>
                <a14:m>
                  <m:oMath xmlns:m="http://schemas.openxmlformats.org/officeDocument/2006/math">
                    <m:r>
                      <a:rPr lang="en-US" altLang="ja-JP" sz="2500" b="0" i="1" smtClean="0">
                        <a:latin typeface="Cambria Math" panose="02040503050406030204" pitchFamily="18" charset="0"/>
                        <a:ea typeface="ＭＳ Ｐ明朝" panose="02020600040205080304" pitchFamily="18" charset="-128"/>
                      </a:rPr>
                      <m:t>𝑦</m:t>
                    </m:r>
                  </m:oMath>
                </a14:m>
                <a:r>
                  <a:rPr kumimoji="1" lang="ja-JP" altLang="en-US" sz="2500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依存性 </a:t>
                </a:r>
                <a:r>
                  <a:rPr kumimoji="1" lang="en-US" altLang="ja-JP" sz="2500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(</a:t>
                </a:r>
                <a:r>
                  <a:rPr lang="ja-JP" altLang="en-US" sz="2500" dirty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取</a:t>
                </a:r>
                <a:r>
                  <a:rPr lang="ja-JP" altLang="en-US" sz="2500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得</a:t>
                </a:r>
                <a:r>
                  <a:rPr lang="ja-JP" altLang="en-US" sz="2500" dirty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中</a:t>
                </a:r>
                <a:r>
                  <a:rPr kumimoji="1" lang="en-US" altLang="ja-JP" sz="2500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)</a:t>
                </a:r>
                <a:endParaRPr kumimoji="1" lang="en-US" altLang="ja-JP" sz="2500" dirty="0">
                  <a:latin typeface="ＭＳ Ｐ明朝" panose="02020600040205080304" pitchFamily="18" charset="-128"/>
                  <a:ea typeface="ＭＳ Ｐ明朝" panose="02020600040205080304" pitchFamily="18" charset="-128"/>
                </a:endParaRPr>
              </a:p>
            </p:txBody>
          </p:sp>
        </mc:Choice>
        <mc:Fallback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318" y="2564523"/>
                <a:ext cx="4409220" cy="2785378"/>
              </a:xfrm>
              <a:prstGeom prst="rect">
                <a:avLst/>
              </a:prstGeom>
              <a:blipFill rotWithShape="0">
                <a:blip r:embed="rId3"/>
                <a:stretch>
                  <a:fillRect l="-2210" t="-1969" r="-1243" b="-37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5860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</TotalTime>
  <Words>409</Words>
  <Application>Microsoft Office PowerPoint</Application>
  <PresentationFormat>画面に合わせる (4:3)</PresentationFormat>
  <Paragraphs>72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20" baseType="lpstr">
      <vt:lpstr>ＭＳ Ｐゴシック</vt:lpstr>
      <vt:lpstr>ＭＳ Ｐ明朝</vt:lpstr>
      <vt:lpstr>Arial</vt:lpstr>
      <vt:lpstr>Calibri</vt:lpstr>
      <vt:lpstr>Calibri Light</vt:lpstr>
      <vt:lpstr>Cambria Math</vt:lpstr>
      <vt:lpstr>Times New Roman</vt:lpstr>
      <vt:lpstr>Wingdings</vt:lpstr>
      <vt:lpstr>Office テーマ</vt:lpstr>
      <vt:lpstr>S-2S meeting</vt:lpstr>
      <vt:lpstr>KEKにおける作業 (2/29 – 3/3)</vt:lpstr>
      <vt:lpstr>KEKにおける作業 (架台 + ムーバー)</vt:lpstr>
      <vt:lpstr>KEKにおける作業  (架台 + ムーバー + 敷板)</vt:lpstr>
      <vt:lpstr>KEKにおける作業  (架台 + ムーバー + 敷板)</vt:lpstr>
      <vt:lpstr>PowerPoint プレゼンテーション</vt:lpstr>
      <vt:lpstr>PowerPoint プレゼンテーション</vt:lpstr>
      <vt:lpstr>LEAP2016 in Kanazawa (3/6 – 3/11)</vt:lpstr>
      <vt:lpstr>水チェ実機 (NPE test)</vt:lpstr>
      <vt:lpstr>3月中にやる事 (1)</vt:lpstr>
      <vt:lpstr>3月中にやる事 (2)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S-2S meeting</dc:title>
  <dc:creator>後神利志</dc:creator>
  <cp:lastModifiedBy>後神利志</cp:lastModifiedBy>
  <cp:revision>13</cp:revision>
  <dcterms:created xsi:type="dcterms:W3CDTF">2016-03-15T02:01:41Z</dcterms:created>
  <dcterms:modified xsi:type="dcterms:W3CDTF">2016-03-29T00:11:45Z</dcterms:modified>
</cp:coreProperties>
</file>